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73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61" r:id="rId18"/>
    <p:sldId id="260" r:id="rId19"/>
    <p:sldId id="274" r:id="rId20"/>
    <p:sldId id="276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6" r:id="rId29"/>
    <p:sldId id="290" r:id="rId30"/>
    <p:sldId id="287" r:id="rId31"/>
    <p:sldId id="288" r:id="rId32"/>
    <p:sldId id="289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765" autoAdjust="0"/>
  </p:normalViewPr>
  <p:slideViewPr>
    <p:cSldViewPr snapToGrid="0" snapToObjects="1">
      <p:cViewPr varScale="1">
        <p:scale>
          <a:sx n="90" d="100"/>
          <a:sy n="90" d="100"/>
        </p:scale>
        <p:origin x="-3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FC2281-B249-D84E-9A90-DC94D5422BC4}" type="datetimeFigureOut">
              <a:rPr lang="en-US" smtClean="0"/>
              <a:t>11/30/11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861320-E9AC-924A-A989-EBDC135AD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43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Refer to page 33 in textbook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861320-E9AC-924A-A989-EBDC135ADE7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2700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0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i="1">
                <a:latin typeface="Arial" charset="0"/>
                <a:ea typeface="ＭＳ Ｐゴシック" charset="0"/>
                <a:cs typeface="ＭＳ Ｐゴシック" charset="0"/>
              </a:rPr>
              <a:t>Slide 12</a:t>
            </a:r>
          </a:p>
          <a:p>
            <a:pPr eaLnBrk="1" hangingPunct="1"/>
            <a:r>
              <a:rPr lang="en-US" b="1">
                <a:latin typeface="Arial" charset="0"/>
                <a:ea typeface="ＭＳ Ｐゴシック" charset="0"/>
                <a:cs typeface="ＭＳ Ｐゴシック" charset="0"/>
              </a:rPr>
              <a:t>Activity: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ja-JP" altLang="en-US" b="1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b="1">
                <a:latin typeface="Arial" charset="0"/>
                <a:ea typeface="ＭＳ Ｐゴシック" charset="0"/>
                <a:cs typeface="ＭＳ Ｐゴシック" charset="0"/>
              </a:rPr>
              <a:t>Krissy</a:t>
            </a:r>
            <a:r>
              <a:rPr lang="ja-JP" altLang="en-US" b="1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endParaRPr lang="en-US" b="1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b="1">
                <a:latin typeface="Arial" charset="0"/>
                <a:ea typeface="ＭＳ Ｐゴシック" charset="0"/>
                <a:cs typeface="ＭＳ Ｐゴシック" charset="0"/>
              </a:rPr>
              <a:t>Purpose: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 To illustrate the effects on students of assessment done poorly</a:t>
            </a:r>
          </a:p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b="1">
                <a:latin typeface="Arial" charset="0"/>
                <a:ea typeface="ＭＳ Ｐゴシック" charset="0"/>
                <a:cs typeface="ＭＳ Ｐゴシック" charset="0"/>
              </a:rPr>
              <a:t>When You Would Use This: 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When you want to show a counterexample to Emily to deepen thought about the role motivation plays in the connection between assessment and achievement</a:t>
            </a:r>
            <a:endParaRPr lang="en-US" b="1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 b="1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b="1">
                <a:latin typeface="Arial" charset="0"/>
                <a:ea typeface="ＭＳ Ｐゴシック" charset="0"/>
                <a:cs typeface="ＭＳ Ｐゴシック" charset="0"/>
              </a:rPr>
              <a:t>Time: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 15 minutes</a:t>
            </a:r>
          </a:p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b="1">
                <a:latin typeface="Arial" charset="0"/>
                <a:ea typeface="ＭＳ Ｐゴシック" charset="0"/>
                <a:cs typeface="ＭＳ Ｐゴシック" charset="0"/>
              </a:rPr>
              <a:t>Directions: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 Have participants read Krissy</a:t>
            </a:r>
            <a:r>
              <a:rPr lang="ja-JP" altLang="en-US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s story. </a:t>
            </a:r>
          </a:p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Conduct a large-group discussion: </a:t>
            </a:r>
            <a:r>
              <a:rPr lang="ja-JP" altLang="en-US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What problems do you see in Krissy</a:t>
            </a:r>
            <a:r>
              <a:rPr lang="ja-JP" altLang="en-US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s case? What did this teacher do that made it difficult for Krissy to achieve the learning goals?</a:t>
            </a:r>
            <a:r>
              <a:rPr lang="ja-JP" altLang="en-US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0276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222402" indent="-3677375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486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89730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459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79460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100">
                <a:latin typeface="Century-Light" charset="0"/>
              </a:rPr>
              <a:t>© 2009 ETS Assessment Training Institute, Portland, OR, www.ets.org/ati. Permission to copy granted to educational agencies for use in training, subject to compliance with Conditions for Approved Use.</a:t>
            </a:r>
          </a:p>
          <a:p>
            <a:pPr eaLnBrk="1" hangingPunct="1"/>
            <a:endParaRPr lang="en-US" sz="1100">
              <a:latin typeface="Century-Light" charset="0"/>
            </a:endParaRPr>
          </a:p>
          <a:p>
            <a:pPr eaLnBrk="1" hangingPunct="1"/>
            <a:endParaRPr lang="en-US" sz="1100">
              <a:latin typeface="Century-Light" charset="0"/>
            </a:endParaRPr>
          </a:p>
        </p:txBody>
      </p:sp>
      <p:sp>
        <p:nvSpPr>
          <p:cNvPr id="310277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222402" indent="-3677375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486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89730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459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79460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latin typeface="Helvetica Neue" charset="0"/>
              </a:rPr>
              <a:t>CASL Introductory Presentation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2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i="1">
                <a:latin typeface="Arial" charset="0"/>
                <a:ea typeface="ＭＳ Ｐゴシック" charset="0"/>
                <a:cs typeface="ＭＳ Ｐゴシック" charset="0"/>
              </a:rPr>
              <a:t>Slide 13</a:t>
            </a:r>
          </a:p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Ask tables to discuss the first question for a few minutes. Then conduct a large-group discussion of the second question. Add responses to chart from beginning activity: </a:t>
            </a:r>
            <a:r>
              <a:rPr lang="ja-JP" altLang="en-US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Ways Assessment Can Motivate Students to Improve.</a:t>
            </a:r>
            <a:r>
              <a:rPr lang="ja-JP" altLang="en-US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 (You will have to ask participants to rephrase the negative responses so that they fit the intent of the chart.)</a:t>
            </a:r>
          </a:p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2324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222402" indent="-3677375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486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89730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459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79460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100">
                <a:latin typeface="Century-Light" charset="0"/>
              </a:rPr>
              <a:t>© 2009 ETS Assessment Training Institute, Portland, OR, www.ets.org/ati. Permission to copy granted to educational agencies for use in training, subject to compliance with Conditions for Approved Use.</a:t>
            </a:r>
          </a:p>
          <a:p>
            <a:pPr eaLnBrk="1" hangingPunct="1"/>
            <a:endParaRPr lang="en-US" sz="1100">
              <a:latin typeface="Century-Light" charset="0"/>
            </a:endParaRPr>
          </a:p>
          <a:p>
            <a:pPr eaLnBrk="1" hangingPunct="1"/>
            <a:endParaRPr lang="en-US" sz="1100">
              <a:latin typeface="Century-Light" charset="0"/>
            </a:endParaRPr>
          </a:p>
        </p:txBody>
      </p:sp>
      <p:sp>
        <p:nvSpPr>
          <p:cNvPr id="3123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222402" indent="-3677375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486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89730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459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79460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latin typeface="Helvetica Neue" charset="0"/>
              </a:rPr>
              <a:t>CASL Introductory Presentation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8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i="1">
                <a:latin typeface="Arial" charset="0"/>
                <a:ea typeface="ＭＳ Ｐゴシック" charset="0"/>
                <a:cs typeface="ＭＳ Ｐゴシック" charset="0"/>
              </a:rPr>
              <a:t>Slide 16</a:t>
            </a:r>
          </a:p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Debrief question for small group discussion after Part 2 of </a:t>
            </a:r>
            <a:r>
              <a:rPr lang="en-US" i="1">
                <a:latin typeface="Arial" charset="0"/>
                <a:ea typeface="ＭＳ Ｐゴシック" charset="0"/>
                <a:cs typeface="ＭＳ Ｐゴシック" charset="0"/>
              </a:rPr>
              <a:t>New Mission, New Beliefs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 DVD presentation.</a:t>
            </a:r>
          </a:p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8468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222402" indent="-3677375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486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89730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459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79460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100">
                <a:latin typeface="Century-Light" charset="0"/>
              </a:rPr>
              <a:t>© 2009 ETS Assessment Training Institute, Portland, OR, www.ets.org/ati. Permission to copy granted to educational agencies for use in training, subject to compliance with Conditions for Approved Use.</a:t>
            </a:r>
          </a:p>
          <a:p>
            <a:pPr eaLnBrk="1" hangingPunct="1"/>
            <a:endParaRPr lang="en-US" sz="1100">
              <a:latin typeface="Century-Light" charset="0"/>
            </a:endParaRPr>
          </a:p>
          <a:p>
            <a:pPr eaLnBrk="1" hangingPunct="1"/>
            <a:endParaRPr lang="en-US" sz="1100">
              <a:latin typeface="Century-Light" charset="0"/>
            </a:endParaRPr>
          </a:p>
        </p:txBody>
      </p:sp>
      <p:sp>
        <p:nvSpPr>
          <p:cNvPr id="318469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222402" indent="-3677375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486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89730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459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79460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latin typeface="Helvetica Neue" charset="0"/>
              </a:rPr>
              <a:t>CASL Introductory Presentation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i="1" dirty="0">
                <a:latin typeface="Arial" charset="0"/>
                <a:ea typeface="ＭＳ Ｐゴシック" charset="0"/>
                <a:cs typeface="ＭＳ Ｐゴシック" charset="0"/>
              </a:rPr>
              <a:t>Slide 3</a:t>
            </a:r>
            <a:r>
              <a:rPr lang="en-US" b="1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</a:p>
          <a:p>
            <a:pPr eaLnBrk="1" hangingPunct="1"/>
            <a:r>
              <a:rPr lang="en-US" b="1" dirty="0">
                <a:latin typeface="Arial" charset="0"/>
                <a:ea typeface="ＭＳ Ｐゴシック" charset="0"/>
                <a:cs typeface="ＭＳ Ｐゴシック" charset="0"/>
              </a:rPr>
              <a:t>Activity: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ja-JP" altLang="en-US" b="1" dirty="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b="1" dirty="0">
                <a:latin typeface="Arial" charset="0"/>
                <a:ea typeface="ＭＳ Ｐゴシック" charset="0"/>
                <a:cs typeface="ＭＳ Ｐゴシック" charset="0"/>
              </a:rPr>
              <a:t>How Can Assessment Motivate Effectively?</a:t>
            </a:r>
            <a:r>
              <a:rPr lang="ja-JP" altLang="en-US" b="1" dirty="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endParaRPr lang="en-US" b="1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 b="1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b="1" dirty="0">
                <a:latin typeface="Arial" charset="0"/>
                <a:ea typeface="ＭＳ Ｐゴシック" charset="0"/>
                <a:cs typeface="ＭＳ Ｐゴシック" charset="0"/>
              </a:rPr>
              <a:t>Purpose: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To begin thinking differently about the connection between assessment and motivation</a:t>
            </a:r>
          </a:p>
          <a:p>
            <a:pPr eaLnBrk="1" hangingPunct="1"/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b="1" dirty="0">
                <a:latin typeface="Arial" charset="0"/>
                <a:ea typeface="ＭＳ Ｐゴシック" charset="0"/>
                <a:cs typeface="ＭＳ Ｐゴシック" charset="0"/>
              </a:rPr>
              <a:t>When You Would Use This: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When you want a quick anticipatory set for challenging conventional thinking about the connection between assessment and motivation</a:t>
            </a:r>
            <a:endParaRPr lang="en-US" b="1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b="1" dirty="0">
                <a:latin typeface="Arial" charset="0"/>
                <a:ea typeface="ＭＳ Ｐゴシック" charset="0"/>
                <a:cs typeface="ＭＳ Ｐゴシック" charset="0"/>
              </a:rPr>
              <a:t>Time: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5–15 minutes</a:t>
            </a:r>
          </a:p>
          <a:p>
            <a:pPr eaLnBrk="1" hangingPunct="1"/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b="1" dirty="0">
                <a:latin typeface="Arial" charset="0"/>
                <a:ea typeface="ＭＳ Ｐゴシック" charset="0"/>
                <a:cs typeface="ＭＳ Ｐゴシック" charset="0"/>
              </a:rPr>
              <a:t>Directions: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This is the opening claim from the </a:t>
            </a:r>
            <a:r>
              <a:rPr lang="en-US" i="1" dirty="0">
                <a:latin typeface="Arial" charset="0"/>
                <a:ea typeface="ＭＳ Ｐゴシック" charset="0"/>
                <a:cs typeface="ＭＳ Ｐゴシック" charset="0"/>
              </a:rPr>
              <a:t>CASL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book, page 3. Say: </a:t>
            </a:r>
            <a:r>
              <a:rPr lang="ja-JP" altLang="en-US" dirty="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We normally think of assessment as the measurer of change. Yet we know that it can do more. It can . . . (read list). How can it do those things?</a:t>
            </a:r>
            <a:r>
              <a:rPr lang="ja-JP" altLang="en-US" dirty="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(Pause for a moment and then go on to the next slide.)</a:t>
            </a:r>
          </a:p>
        </p:txBody>
      </p:sp>
      <p:sp>
        <p:nvSpPr>
          <p:cNvPr id="291844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222402" indent="-3677375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486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89730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459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79460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100">
                <a:latin typeface="Century-Light" charset="0"/>
              </a:rPr>
              <a:t>© 2009 ETS Assessment Training Institute, Portland, OR, www.ets.org/ati. Permission to copy granted to educational agencies for use in training, subject to compliance with Conditions for Approved Use.</a:t>
            </a:r>
          </a:p>
          <a:p>
            <a:pPr eaLnBrk="1" hangingPunct="1"/>
            <a:endParaRPr lang="en-US" sz="1100">
              <a:latin typeface="Century-Light" charset="0"/>
            </a:endParaRPr>
          </a:p>
          <a:p>
            <a:pPr eaLnBrk="1" hangingPunct="1"/>
            <a:endParaRPr lang="en-US" sz="1100">
              <a:latin typeface="Century-Light" charset="0"/>
            </a:endParaRPr>
          </a:p>
        </p:txBody>
      </p:sp>
      <p:sp>
        <p:nvSpPr>
          <p:cNvPr id="29184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222402" indent="-3677375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486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89730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459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79460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latin typeface="Helvetica Neue" charset="0"/>
              </a:rPr>
              <a:t>CASL Introductory Presentation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5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i="1">
                <a:latin typeface="Arial" charset="0"/>
                <a:ea typeface="ＭＳ Ｐゴシック" charset="0"/>
                <a:cs typeface="ＭＳ Ｐゴシック" charset="0"/>
              </a:rPr>
              <a:t>Slide 5</a:t>
            </a:r>
          </a:p>
          <a:p>
            <a:pPr eaLnBrk="1" hangingPunct="1"/>
            <a:r>
              <a:rPr lang="en-US" b="1">
                <a:latin typeface="Arial" charset="0"/>
                <a:ea typeface="ＭＳ Ｐゴシック" charset="0"/>
                <a:cs typeface="ＭＳ Ｐゴシック" charset="0"/>
              </a:rPr>
              <a:t>Activity: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ja-JP" altLang="en-US" b="1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b="1">
                <a:latin typeface="Arial" charset="0"/>
                <a:ea typeface="ＭＳ Ｐゴシック" charset="0"/>
                <a:cs typeface="ＭＳ Ｐゴシック" charset="0"/>
              </a:rPr>
              <a:t>Role Play—Users and Uses</a:t>
            </a:r>
            <a:r>
              <a:rPr lang="ja-JP" altLang="en-US" b="1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endParaRPr lang="en-US" b="1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 b="1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b="1">
                <a:latin typeface="Arial" charset="0"/>
                <a:ea typeface="ＭＳ Ｐゴシック" charset="0"/>
                <a:cs typeface="ＭＳ Ｐゴシック" charset="0"/>
              </a:rPr>
              <a:t>Purpose: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 </a:t>
            </a:r>
          </a:p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1. To help participants recognize the myriad decisions made on the basis of classroom assessment information</a:t>
            </a:r>
          </a:p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2. To cause participants to think about and discuss the decisions students make on the basis of classroom assessment information</a:t>
            </a:r>
          </a:p>
          <a:p>
            <a:pPr eaLnBrk="1" hangingPunct="1"/>
            <a:endParaRPr lang="en-US" b="1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b="1">
                <a:latin typeface="Arial" charset="0"/>
                <a:ea typeface="ＭＳ Ｐゴシック" charset="0"/>
                <a:cs typeface="ＭＳ Ｐゴシック" charset="0"/>
              </a:rPr>
              <a:t>When You Would Use This: 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When you want participants to come to the conclusion (without telling them) that student information needs must be met because the decisions they make control their motivation and achievement</a:t>
            </a:r>
          </a:p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b="1">
                <a:latin typeface="Arial" charset="0"/>
                <a:ea typeface="ＭＳ Ｐゴシック" charset="0"/>
                <a:cs typeface="ＭＳ Ｐゴシック" charset="0"/>
              </a:rPr>
              <a:t>Time: 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25–30 minutes</a:t>
            </a:r>
          </a:p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b="1">
                <a:latin typeface="Arial" charset="0"/>
                <a:ea typeface="ＭＳ Ｐゴシック" charset="0"/>
                <a:cs typeface="ＭＳ Ｐゴシック" charset="0"/>
              </a:rPr>
              <a:t>Directions: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 Have participants work in groups of six. Review the activity instructions on the handout. Make sure they understand they are to be thinking about </a:t>
            </a:r>
            <a:r>
              <a:rPr lang="en-US" i="1">
                <a:latin typeface="Arial" charset="0"/>
                <a:ea typeface="ＭＳ Ｐゴシック" charset="0"/>
                <a:cs typeface="ＭＳ Ｐゴシック" charset="0"/>
              </a:rPr>
              <a:t>classroom assessment data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 for this activity—the information generated by assessments coming from the classroom—not large-scale tests. Then have them assign roles at their tables.</a:t>
            </a:r>
          </a:p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95940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222402" indent="-3677375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486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89730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459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79460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100">
                <a:latin typeface="Century-Light" charset="0"/>
              </a:rPr>
              <a:t>© 2009 ETS Assessment Training Institute, Portland, OR, www.ets.org/ati. Permission to copy granted to educational agencies for use in training, subject to compliance with Conditions for Approved Use.</a:t>
            </a:r>
          </a:p>
          <a:p>
            <a:pPr eaLnBrk="1" hangingPunct="1"/>
            <a:endParaRPr lang="en-US" sz="1100">
              <a:latin typeface="Century-Light" charset="0"/>
            </a:endParaRPr>
          </a:p>
          <a:p>
            <a:pPr eaLnBrk="1" hangingPunct="1"/>
            <a:endParaRPr lang="en-US" sz="1100">
              <a:latin typeface="Century-Light" charset="0"/>
            </a:endParaRPr>
          </a:p>
        </p:txBody>
      </p:sp>
      <p:sp>
        <p:nvSpPr>
          <p:cNvPr id="295941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222402" indent="-3677375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486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89730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459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79460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latin typeface="Helvetica Neue" charset="0"/>
              </a:rPr>
              <a:t>CASL Introductory Presentation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i="1">
                <a:latin typeface="Arial" charset="0"/>
                <a:ea typeface="ＭＳ Ｐゴシック" charset="0"/>
                <a:cs typeface="ＭＳ Ｐゴシック" charset="0"/>
              </a:rPr>
              <a:t>Slide 6</a:t>
            </a:r>
          </a:p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Give them about three minutes of quiet time to write their responses individually to question #1 and then about 10 minutes to share their responses in groups. Then give them five minutes to discuss at their tables thoughts about question #2.</a:t>
            </a:r>
          </a:p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Conduct a large-group debrief:</a:t>
            </a:r>
          </a:p>
          <a:p>
            <a:pPr eaLnBrk="1" hangingPunct="1">
              <a:buFontTx/>
              <a:buChar char="•"/>
            </a:pP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What are some of the decisions students make?</a:t>
            </a:r>
          </a:p>
          <a:p>
            <a:pPr eaLnBrk="1" hangingPunct="1">
              <a:buFontTx/>
              <a:buChar char="•"/>
            </a:pP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What are some of the decisions that _____(select a role or two) make?</a:t>
            </a:r>
          </a:p>
          <a:p>
            <a:pPr eaLnBrk="1" hangingPunct="1">
              <a:buFontTx/>
              <a:buChar char="•"/>
            </a:pP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What conclusions can you draw about classroom assessment?</a:t>
            </a:r>
          </a:p>
          <a:p>
            <a:pPr eaLnBrk="1" hangingPunct="1">
              <a:buFontTx/>
              <a:buChar char="•"/>
            </a:pP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Who do you think is the most important decision-maker in this group? Why?</a:t>
            </a:r>
          </a:p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97988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222402" indent="-3677375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486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89730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459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79460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100">
                <a:latin typeface="Century-Light" charset="0"/>
              </a:rPr>
              <a:t>© 2009 ETS Assessment Training Institute, Portland, OR, www.ets.org/ati. Permission to copy granted to educational agencies for use in training, subject to compliance with Conditions for Approved Use.</a:t>
            </a:r>
          </a:p>
          <a:p>
            <a:pPr eaLnBrk="1" hangingPunct="1"/>
            <a:endParaRPr lang="en-US" sz="1100">
              <a:latin typeface="Century-Light" charset="0"/>
            </a:endParaRPr>
          </a:p>
          <a:p>
            <a:pPr eaLnBrk="1" hangingPunct="1"/>
            <a:endParaRPr lang="en-US" sz="1100">
              <a:latin typeface="Century-Light" charset="0"/>
            </a:endParaRPr>
          </a:p>
        </p:txBody>
      </p:sp>
      <p:sp>
        <p:nvSpPr>
          <p:cNvPr id="297989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222402" indent="-3677375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486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89730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459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79460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latin typeface="Helvetica Neue" charset="0"/>
              </a:rPr>
              <a:t>CASL Introductory Presentation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0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i="1">
                <a:latin typeface="Arial" charset="0"/>
                <a:ea typeface="ＭＳ Ｐゴシック" charset="0"/>
                <a:cs typeface="ＭＳ Ｐゴシック" charset="0"/>
              </a:rPr>
              <a:t>Slide 7</a:t>
            </a:r>
          </a:p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You can use this slide to add to what participants say, if they don</a:t>
            </a:r>
            <a:r>
              <a:rPr lang="ja-JP" altLang="en-US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t mention one or more of these points, e.g., </a:t>
            </a:r>
            <a:r>
              <a:rPr lang="ja-JP" altLang="en-US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In addition… (read slide).</a:t>
            </a:r>
            <a:r>
              <a:rPr lang="ja-JP" altLang="en-US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00036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222402" indent="-3677375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486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89730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459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79460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100">
                <a:latin typeface="Century-Light" charset="0"/>
              </a:rPr>
              <a:t>© 2009 ETS Assessment Training Institute, Portland, OR, www.ets.org/ati. Permission to copy granted to educational agencies for use in training, subject to compliance with Conditions for Approved Use.</a:t>
            </a:r>
          </a:p>
          <a:p>
            <a:pPr eaLnBrk="1" hangingPunct="1"/>
            <a:endParaRPr lang="en-US" sz="1100">
              <a:latin typeface="Century-Light" charset="0"/>
            </a:endParaRPr>
          </a:p>
          <a:p>
            <a:pPr eaLnBrk="1" hangingPunct="1"/>
            <a:endParaRPr lang="en-US" sz="1100">
              <a:latin typeface="Century-Light" charset="0"/>
            </a:endParaRPr>
          </a:p>
        </p:txBody>
      </p:sp>
      <p:sp>
        <p:nvSpPr>
          <p:cNvPr id="300037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222402" indent="-3677375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486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89730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459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79460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latin typeface="Helvetica Neue" charset="0"/>
              </a:rPr>
              <a:t>CASL Introductory Presentation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2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i="1" dirty="0">
                <a:latin typeface="Arial" charset="0"/>
                <a:ea typeface="ＭＳ Ｐゴシック" charset="0"/>
                <a:cs typeface="ＭＳ Ｐゴシック" charset="0"/>
              </a:rPr>
              <a:t>Slide 8</a:t>
            </a:r>
          </a:p>
          <a:p>
            <a:pPr eaLnBrk="1" hangingPunct="1"/>
            <a:r>
              <a:rPr lang="en-US" b="1" dirty="0">
                <a:latin typeface="Arial" charset="0"/>
                <a:ea typeface="ＭＳ Ｐゴシック" charset="0"/>
                <a:cs typeface="ＭＳ Ｐゴシック" charset="0"/>
              </a:rPr>
              <a:t>Activity: </a:t>
            </a:r>
            <a:r>
              <a:rPr lang="ja-JP" altLang="en-US" b="1" dirty="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b="1" dirty="0">
                <a:latin typeface="Arial" charset="0"/>
                <a:ea typeface="ＭＳ Ｐゴシック" charset="0"/>
                <a:cs typeface="ＭＳ Ｐゴシック" charset="0"/>
              </a:rPr>
              <a:t>Plus/Minus</a:t>
            </a:r>
            <a:r>
              <a:rPr lang="ja-JP" altLang="en-US" b="1" dirty="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endParaRPr lang="en-US" b="1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 b="1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b="1">
                <a:latin typeface="Arial" charset="0"/>
                <a:ea typeface="ＭＳ Ｐゴシック" charset="0"/>
                <a:cs typeface="ＭＳ Ｐゴシック" charset="0"/>
              </a:rPr>
              <a:t>Purpose: 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To present the five keys to assessment quality with process activities embedded into the presentation</a:t>
            </a:r>
            <a:endParaRPr lang="en-US" b="1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 b="1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b="1" dirty="0">
                <a:latin typeface="Arial" charset="0"/>
                <a:ea typeface="ＭＳ Ｐゴシック" charset="0"/>
                <a:cs typeface="ＭＳ Ｐゴシック" charset="0"/>
              </a:rPr>
              <a:t>When You Would Use This: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When you want to personalize assessment</a:t>
            </a:r>
            <a:r>
              <a:rPr lang="ja-JP" altLang="en-US" dirty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s effects on student motivation and point out the problems that students face when assessments do not meet standards of quality</a:t>
            </a:r>
            <a:endParaRPr lang="en-US" b="1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 b="1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b="1" dirty="0">
                <a:latin typeface="Arial" charset="0"/>
                <a:ea typeface="ＭＳ Ｐゴシック" charset="0"/>
                <a:cs typeface="ＭＳ Ｐゴシック" charset="0"/>
              </a:rPr>
              <a:t>Time: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15–60 minutes</a:t>
            </a:r>
            <a:endParaRPr lang="en-US" b="1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 b="1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b="1" dirty="0">
                <a:latin typeface="Arial" charset="0"/>
                <a:ea typeface="ＭＳ Ｐゴシック" charset="0"/>
                <a:cs typeface="ＭＳ Ｐゴシック" charset="0"/>
              </a:rPr>
              <a:t>Directions: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Say, </a:t>
            </a:r>
            <a:r>
              <a:rPr lang="ja-JP" altLang="en-US" dirty="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Think of a time when you were assessed and it was a negative experience. What made it negative?</a:t>
            </a:r>
            <a:r>
              <a:rPr lang="ja-JP" altLang="en-US" dirty="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Have participants share their experiences with a partner for five minutes.</a:t>
            </a:r>
          </a:p>
          <a:p>
            <a:pPr eaLnBrk="1" hangingPunct="1"/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Then conduct a large group discussion, charting the causes—their answers to the part of the question that asks </a:t>
            </a:r>
            <a:r>
              <a:rPr lang="ja-JP" altLang="en-US" dirty="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What made it negative?</a:t>
            </a:r>
            <a:r>
              <a:rPr lang="ja-JP" altLang="en-US" dirty="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Participants generally mention both accuracy issues and issues relating to impact on the student. Possible chart title: </a:t>
            </a:r>
            <a:r>
              <a:rPr lang="ja-JP" altLang="en-US" dirty="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Causes of Negative Assessment Experiences</a:t>
            </a:r>
            <a:r>
              <a:rPr lang="ja-JP" altLang="en-US" dirty="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02084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222402" indent="-3677375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486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89730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459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79460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100">
                <a:latin typeface="Century-Light" charset="0"/>
              </a:rPr>
              <a:t>© 2009 ETS Assessment Training Institute, Portland, OR, www.ets.org/ati. Permission to copy granted to educational agencies for use in training, subject to compliance with Conditions for Approved Use.</a:t>
            </a:r>
          </a:p>
          <a:p>
            <a:pPr eaLnBrk="1" hangingPunct="1"/>
            <a:endParaRPr lang="en-US" sz="1100">
              <a:latin typeface="Century-Light" charset="0"/>
            </a:endParaRPr>
          </a:p>
          <a:p>
            <a:pPr eaLnBrk="1" hangingPunct="1"/>
            <a:endParaRPr lang="en-US" sz="1100">
              <a:latin typeface="Century-Light" charset="0"/>
            </a:endParaRPr>
          </a:p>
        </p:txBody>
      </p:sp>
      <p:sp>
        <p:nvSpPr>
          <p:cNvPr id="30208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222402" indent="-3677375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486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89730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459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79460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latin typeface="Helvetica Neue" charset="0"/>
              </a:rPr>
              <a:t>CASL Introductory Presentation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4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i="1">
                <a:latin typeface="Arial" charset="0"/>
                <a:ea typeface="ＭＳ Ｐゴシック" charset="0"/>
                <a:cs typeface="ＭＳ Ｐゴシック" charset="0"/>
              </a:rPr>
              <a:t>Slide 9</a:t>
            </a:r>
          </a:p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Then say: </a:t>
            </a:r>
            <a:r>
              <a:rPr lang="ja-JP" altLang="en-US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Now think of a time when you were assessed and it was a positive experience. What made it positive?</a:t>
            </a:r>
            <a:r>
              <a:rPr lang="ja-JP" altLang="en-US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 Again, give participants about 5 minutes to share experiences with a partner.</a:t>
            </a:r>
          </a:p>
          <a:p>
            <a:pPr eaLnBrk="1" hangingPunct="1"/>
            <a:r>
              <a:rPr lang="en-US" i="1">
                <a:latin typeface="Arial" charset="0"/>
                <a:ea typeface="ＭＳ Ｐゴシック" charset="0"/>
                <a:cs typeface="ＭＳ Ｐゴシック" charset="0"/>
              </a:rPr>
              <a:t> </a:t>
            </a:r>
          </a:p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Then conduct a large group discussion, charting the causes—their answers to the part of the question that asks </a:t>
            </a:r>
            <a:r>
              <a:rPr lang="ja-JP" altLang="en-US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What made it positive?</a:t>
            </a:r>
            <a:r>
              <a:rPr lang="ja-JP" altLang="en-US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 Participants generally mention both accuracy issues and issues relating to impact on the student. Possible chart title: </a:t>
            </a:r>
            <a:r>
              <a:rPr lang="ja-JP" altLang="en-US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Causes of Positive Assessment Experiences</a:t>
            </a:r>
            <a:r>
              <a:rPr lang="ja-JP" altLang="en-US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 i="1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04132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222402" indent="-3677375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486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89730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459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79460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100">
                <a:latin typeface="Century-Light" charset="0"/>
              </a:rPr>
              <a:t>© 2009 ETS Assessment Training Institute, Portland, OR, www.ets.org/ati. Permission to copy granted to educational agencies for use in training, subject to compliance with Conditions for Approved Use.</a:t>
            </a:r>
          </a:p>
          <a:p>
            <a:pPr eaLnBrk="1" hangingPunct="1"/>
            <a:endParaRPr lang="en-US" sz="1100">
              <a:latin typeface="Century-Light" charset="0"/>
            </a:endParaRPr>
          </a:p>
          <a:p>
            <a:pPr eaLnBrk="1" hangingPunct="1"/>
            <a:endParaRPr lang="en-US" sz="1100">
              <a:latin typeface="Century-Light" charset="0"/>
            </a:endParaRPr>
          </a:p>
        </p:txBody>
      </p:sp>
      <p:sp>
        <p:nvSpPr>
          <p:cNvPr id="304133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222402" indent="-3677375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486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89730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459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79460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latin typeface="Helvetica Neue" charset="0"/>
              </a:rPr>
              <a:t>CASL Introductory Presentation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6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i="1" dirty="0">
                <a:latin typeface="Arial" charset="0"/>
                <a:ea typeface="ＭＳ Ｐゴシック" charset="0"/>
                <a:cs typeface="ＭＳ Ｐゴシック" charset="0"/>
              </a:rPr>
              <a:t>Slide 10</a:t>
            </a:r>
          </a:p>
          <a:p>
            <a:pPr eaLnBrk="1" hangingPunct="1"/>
            <a:r>
              <a:rPr lang="en-US" b="1" dirty="0">
                <a:latin typeface="Arial" charset="0"/>
                <a:ea typeface="ＭＳ Ｐゴシック" charset="0"/>
                <a:cs typeface="ＭＳ Ｐゴシック" charset="0"/>
              </a:rPr>
              <a:t>Activity: </a:t>
            </a:r>
            <a:r>
              <a:rPr lang="ja-JP" altLang="en-US" b="1" dirty="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b="1" dirty="0">
                <a:latin typeface="Arial" charset="0"/>
                <a:ea typeface="ＭＳ Ｐゴシック" charset="0"/>
                <a:cs typeface="ＭＳ Ｐゴシック" charset="0"/>
              </a:rPr>
              <a:t>Emily</a:t>
            </a:r>
            <a:r>
              <a:rPr lang="ja-JP" altLang="en-US" b="1" dirty="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endParaRPr lang="en-US" b="1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 b="1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b="1" dirty="0">
                <a:latin typeface="Arial" charset="0"/>
                <a:ea typeface="ＭＳ Ｐゴシック" charset="0"/>
                <a:cs typeface="ＭＳ Ｐゴシック" charset="0"/>
              </a:rPr>
              <a:t>Purpose: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To illustrate an application of assessment </a:t>
            </a:r>
            <a:r>
              <a:rPr lang="en-US" i="1" dirty="0">
                <a:latin typeface="Arial" charset="0"/>
                <a:ea typeface="ＭＳ Ｐゴシック" charset="0"/>
                <a:cs typeface="ＭＳ Ｐゴシック" charset="0"/>
              </a:rPr>
              <a:t>for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learning in the classroom</a:t>
            </a:r>
            <a:endParaRPr lang="en-US" b="1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 b="1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b="1" dirty="0">
                <a:latin typeface="Arial" charset="0"/>
                <a:ea typeface="ＭＳ Ｐゴシック" charset="0"/>
                <a:cs typeface="ＭＳ Ｐゴシック" charset="0"/>
              </a:rPr>
              <a:t>When You Would Use This: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When you want to show a concrete example of how assessment can function productively as motivation to improve for students, or as an introduction to the Seven Strategies of Assessment </a:t>
            </a:r>
            <a:r>
              <a:rPr lang="en-US" i="1" dirty="0">
                <a:latin typeface="Arial" charset="0"/>
                <a:ea typeface="ＭＳ Ｐゴシック" charset="0"/>
                <a:cs typeface="ＭＳ Ｐゴシック" charset="0"/>
              </a:rPr>
              <a:t>for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Learning</a:t>
            </a:r>
            <a:endParaRPr lang="en-US" b="1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 b="1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b="1" dirty="0">
                <a:latin typeface="Arial" charset="0"/>
                <a:ea typeface="ＭＳ Ｐゴシック" charset="0"/>
                <a:cs typeface="ＭＳ Ｐゴシック" charset="0"/>
              </a:rPr>
              <a:t>Time: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30–45 minutes</a:t>
            </a:r>
            <a:endParaRPr lang="en-US" b="1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 b="1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b="1" dirty="0">
                <a:latin typeface="Arial" charset="0"/>
                <a:ea typeface="ＭＳ Ｐゴシック" charset="0"/>
                <a:cs typeface="ＭＳ Ｐゴシック" charset="0"/>
              </a:rPr>
              <a:t>Directions: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Have everyone read the story of Emily, her two papers, and the interview that Rick </a:t>
            </a:r>
            <a:r>
              <a:rPr lang="en-US" dirty="0" err="1">
                <a:latin typeface="Arial" charset="0"/>
                <a:ea typeface="ＭＳ Ｐゴシック" charset="0"/>
                <a:cs typeface="ＭＳ Ｐゴシック" charset="0"/>
              </a:rPr>
              <a:t>Stiggins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conducted with her after the school board meeting. Alternatively, instead of having participants read the interview, you could conduct it as </a:t>
            </a:r>
            <a:r>
              <a:rPr lang="ja-JP" altLang="en-US" dirty="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readers</a:t>
            </a:r>
            <a:r>
              <a:rPr lang="ja-JP" altLang="en-US" dirty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theater</a:t>
            </a:r>
            <a:r>
              <a:rPr lang="ja-JP" altLang="en-US" dirty="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with two volunteers reading aloud the parts of Emily and Rick. Or you could watch a simulation of the interview, found on the </a:t>
            </a:r>
            <a:r>
              <a:rPr lang="en-US" i="1" dirty="0">
                <a:latin typeface="Arial" charset="0"/>
                <a:ea typeface="ＭＳ Ｐゴシック" charset="0"/>
                <a:cs typeface="ＭＳ Ｐゴシック" charset="0"/>
              </a:rPr>
              <a:t>CASL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DVD in the Chapter 1 file.</a:t>
            </a:r>
          </a:p>
        </p:txBody>
      </p:sp>
      <p:sp>
        <p:nvSpPr>
          <p:cNvPr id="306180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222402" indent="-3677375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486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89730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459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79460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100">
                <a:latin typeface="Century-Light" charset="0"/>
              </a:rPr>
              <a:t>© 2009 ETS Assessment Training Institute, Portland, OR, www.ets.org/ati. Permission to copy granted to educational agencies for use in training, subject to compliance with Conditions for Approved Use.</a:t>
            </a:r>
          </a:p>
          <a:p>
            <a:pPr eaLnBrk="1" hangingPunct="1"/>
            <a:endParaRPr lang="en-US" sz="1100">
              <a:latin typeface="Century-Light" charset="0"/>
            </a:endParaRPr>
          </a:p>
          <a:p>
            <a:pPr eaLnBrk="1" hangingPunct="1"/>
            <a:endParaRPr lang="en-US" sz="1100">
              <a:latin typeface="Century-Light" charset="0"/>
            </a:endParaRPr>
          </a:p>
        </p:txBody>
      </p:sp>
      <p:sp>
        <p:nvSpPr>
          <p:cNvPr id="306181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222402" indent="-3677375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486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89730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459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79460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latin typeface="Helvetica Neue" charset="0"/>
              </a:rPr>
              <a:t>CASL Introductory Presentation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i="1">
                <a:latin typeface="Arial" charset="0"/>
                <a:ea typeface="ＭＳ Ｐゴシック" charset="0"/>
                <a:cs typeface="ＭＳ Ｐゴシック" charset="0"/>
              </a:rPr>
              <a:t>Slide 11</a:t>
            </a:r>
          </a:p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Ask participants to discuss answers to this question at their table. </a:t>
            </a:r>
          </a:p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Then conduct a large-group discussion and chart their responses. Participants generally mention both accuracy issues and issues relating to impact on the student.  Possible chart title: </a:t>
            </a:r>
            <a:r>
              <a:rPr lang="ja-JP" altLang="en-US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What Emily</a:t>
            </a:r>
            <a:r>
              <a:rPr lang="ja-JP" altLang="en-US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s Teacher Did to Help Emily Succeed</a:t>
            </a:r>
            <a:r>
              <a:rPr lang="ja-JP" altLang="en-US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08228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222402" indent="-3677375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486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89730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459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79460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100">
                <a:latin typeface="Century-Light" charset="0"/>
              </a:rPr>
              <a:t>© 2009 ETS Assessment Training Institute, Portland, OR, www.ets.org/ati. Permission to copy granted to educational agencies for use in training, subject to compliance with Conditions for Approved Use.</a:t>
            </a:r>
          </a:p>
          <a:p>
            <a:pPr eaLnBrk="1" hangingPunct="1"/>
            <a:endParaRPr lang="en-US" sz="1100">
              <a:latin typeface="Century-Light" charset="0"/>
            </a:endParaRPr>
          </a:p>
          <a:p>
            <a:pPr eaLnBrk="1" hangingPunct="1"/>
            <a:endParaRPr lang="en-US" sz="1100">
              <a:latin typeface="Century-Light" charset="0"/>
            </a:endParaRPr>
          </a:p>
        </p:txBody>
      </p:sp>
      <p:sp>
        <p:nvSpPr>
          <p:cNvPr id="308229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222402" indent="-3677375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486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89730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459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79460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latin typeface="Helvetica Neue" charset="0"/>
              </a:rPr>
              <a:t>CASL Introductory Presentation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DE6A0FCB-AB8A-3F42-A257-DFA09DA8B358}" type="datetimeFigureOut">
              <a:rPr lang="en-US" smtClean="0"/>
              <a:t>11/30/11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6395846E-633C-164F-B16D-12D6059FD273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A0FCB-AB8A-3F42-A257-DFA09DA8B358}" type="datetimeFigureOut">
              <a:rPr lang="en-US" smtClean="0"/>
              <a:t>11/30/11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5846E-633C-164F-B16D-12D6059FD2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A0FCB-AB8A-3F42-A257-DFA09DA8B358}" type="datetimeFigureOut">
              <a:rPr lang="en-US" smtClean="0"/>
              <a:t>11/30/11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5846E-633C-164F-B16D-12D6059FD2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A0FCB-AB8A-3F42-A257-DFA09DA8B358}" type="datetimeFigureOut">
              <a:rPr lang="en-US" smtClean="0"/>
              <a:t>11/30/11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5846E-633C-164F-B16D-12D6059FD2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A0FCB-AB8A-3F42-A257-DFA09DA8B358}" type="datetimeFigureOut">
              <a:rPr lang="en-US" smtClean="0"/>
              <a:t>11/30/11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5846E-633C-164F-B16D-12D6059FD2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A0FCB-AB8A-3F42-A257-DFA09DA8B358}" type="datetimeFigureOut">
              <a:rPr lang="en-US" smtClean="0"/>
              <a:t>11/30/11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5846E-633C-164F-B16D-12D6059FD27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A0FCB-AB8A-3F42-A257-DFA09DA8B358}" type="datetimeFigureOut">
              <a:rPr lang="en-US" smtClean="0"/>
              <a:t>11/30/11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5846E-633C-164F-B16D-12D6059FD2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A0FCB-AB8A-3F42-A257-DFA09DA8B358}" type="datetimeFigureOut">
              <a:rPr lang="en-US" smtClean="0"/>
              <a:t>11/30/11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5846E-633C-164F-B16D-12D6059FD2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A0FCB-AB8A-3F42-A257-DFA09DA8B358}" type="datetimeFigureOut">
              <a:rPr lang="en-US" smtClean="0"/>
              <a:t>11/30/11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5846E-633C-164F-B16D-12D6059FD2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A0FCB-AB8A-3F42-A257-DFA09DA8B358}" type="datetimeFigureOut">
              <a:rPr lang="en-US" smtClean="0"/>
              <a:t>11/30/11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5846E-633C-164F-B16D-12D6059FD273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A0FCB-AB8A-3F42-A257-DFA09DA8B358}" type="datetimeFigureOut">
              <a:rPr lang="en-US" smtClean="0"/>
              <a:t>11/30/11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5846E-633C-164F-B16D-12D6059FD2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DE6A0FCB-AB8A-3F42-A257-DFA09DA8B358}" type="datetimeFigureOut">
              <a:rPr lang="en-US" smtClean="0"/>
              <a:t>11/30/11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6395846E-633C-164F-B16D-12D6059FD27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Assessments!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New Teacher Meeting</a:t>
            </a:r>
          </a:p>
          <a:p>
            <a:r>
              <a:rPr lang="en-US" dirty="0" smtClean="0"/>
              <a:t>November 2,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0772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89560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>
                <a:solidFill>
                  <a:srgbClr val="000066"/>
                </a:solidFill>
                <a:latin typeface="Arial" charset="0"/>
                <a:ea typeface="ＭＳ Ｐゴシック" charset="0"/>
                <a:cs typeface="ＭＳ Ｐゴシック" charset="0"/>
              </a:rPr>
              <a:t>Think of a time you were assessed and it was a negative experience. What made it negative?</a:t>
            </a:r>
          </a:p>
        </p:txBody>
      </p:sp>
    </p:spTree>
    <p:extLst>
      <p:ext uri="{BB962C8B-B14F-4D97-AF65-F5344CB8AC3E}">
        <p14:creationId xmlns:p14="http://schemas.microsoft.com/office/powerpoint/2010/main" val="375794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5700"/>
            <a:ext cx="8229600" cy="4114800"/>
          </a:xfrm>
        </p:spPr>
        <p:txBody>
          <a:bodyPr/>
          <a:lstStyle/>
          <a:p>
            <a:pPr eaLnBrk="1" hangingPunct="1"/>
            <a:r>
              <a:rPr lang="en-US" sz="4800" dirty="0">
                <a:solidFill>
                  <a:srgbClr val="000066"/>
                </a:solidFill>
                <a:latin typeface="Arial" charset="0"/>
                <a:ea typeface="ＭＳ Ｐゴシック" charset="0"/>
                <a:cs typeface="ＭＳ Ｐゴシック" charset="0"/>
              </a:rPr>
              <a:t>Now think of a time you were assessed and it was a positive experience. What made it positive?</a:t>
            </a:r>
          </a:p>
        </p:txBody>
      </p:sp>
    </p:spTree>
    <p:extLst>
      <p:ext uri="{BB962C8B-B14F-4D97-AF65-F5344CB8AC3E}">
        <p14:creationId xmlns:p14="http://schemas.microsoft.com/office/powerpoint/2010/main" val="645150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>
                <a:solidFill>
                  <a:srgbClr val="990033"/>
                </a:solidFill>
                <a:latin typeface="Arial" charset="0"/>
                <a:ea typeface="ＭＳ Ｐゴシック" charset="0"/>
                <a:cs typeface="ＭＳ Ｐゴシック" charset="0"/>
              </a:rPr>
              <a:t>Emily</a:t>
            </a:r>
            <a:r>
              <a:rPr lang="ja-JP" altLang="en-US" sz="4000">
                <a:solidFill>
                  <a:srgbClr val="990033"/>
                </a:solidFill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 sz="4000">
                <a:solidFill>
                  <a:srgbClr val="990033"/>
                </a:solidFill>
                <a:latin typeface="Arial" charset="0"/>
                <a:ea typeface="ＭＳ Ｐゴシック" charset="0"/>
                <a:cs typeface="ＭＳ Ｐゴシック" charset="0"/>
              </a:rPr>
              <a:t>s Story:</a:t>
            </a:r>
            <a:br>
              <a:rPr lang="en-US" sz="4000">
                <a:solidFill>
                  <a:srgbClr val="990033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4000">
                <a:solidFill>
                  <a:srgbClr val="990033"/>
                </a:solidFill>
                <a:latin typeface="Arial" charset="0"/>
                <a:ea typeface="ＭＳ Ｐゴシック" charset="0"/>
                <a:cs typeface="ＭＳ Ｐゴシック" charset="0"/>
              </a:rPr>
              <a:t>Assessment </a:t>
            </a:r>
            <a:r>
              <a:rPr lang="en-US" sz="4000" i="1">
                <a:solidFill>
                  <a:srgbClr val="990033"/>
                </a:solidFill>
                <a:latin typeface="Arial" charset="0"/>
                <a:ea typeface="ＭＳ Ｐゴシック" charset="0"/>
                <a:cs typeface="ＭＳ Ｐゴシック" charset="0"/>
              </a:rPr>
              <a:t>for</a:t>
            </a:r>
            <a:r>
              <a:rPr lang="en-US" sz="4000">
                <a:solidFill>
                  <a:srgbClr val="990033"/>
                </a:solidFill>
                <a:latin typeface="Arial" charset="0"/>
                <a:ea typeface="ＭＳ Ｐゴシック" charset="0"/>
                <a:cs typeface="ＭＳ Ｐゴシック" charset="0"/>
              </a:rPr>
              <a:t> Learning</a:t>
            </a:r>
          </a:p>
        </p:txBody>
      </p:sp>
      <p:sp>
        <p:nvSpPr>
          <p:cNvPr id="305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057400"/>
            <a:ext cx="7848600" cy="4525963"/>
          </a:xfrm>
        </p:spPr>
        <p:txBody>
          <a:bodyPr/>
          <a:lstStyle/>
          <a:p>
            <a:pPr eaLnBrk="1" hangingPunct="1"/>
            <a:r>
              <a:rPr lang="en-US" sz="3200">
                <a:solidFill>
                  <a:srgbClr val="990000"/>
                </a:solidFill>
                <a:latin typeface="Arial" charset="0"/>
                <a:ea typeface="ＭＳ Ｐゴシック" charset="0"/>
                <a:cs typeface="ＭＳ Ｐゴシック" charset="0"/>
              </a:rPr>
              <a:t>Read Emily</a:t>
            </a:r>
            <a:r>
              <a:rPr lang="ja-JP" altLang="en-US" sz="3200">
                <a:solidFill>
                  <a:srgbClr val="990000"/>
                </a:solidFill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 sz="3200">
                <a:solidFill>
                  <a:srgbClr val="990000"/>
                </a:solidFill>
                <a:latin typeface="Arial" charset="0"/>
                <a:ea typeface="ＭＳ Ｐゴシック" charset="0"/>
                <a:cs typeface="ＭＳ Ｐゴシック" charset="0"/>
              </a:rPr>
              <a:t>s story and the two papers she wrote.</a:t>
            </a:r>
          </a:p>
          <a:p>
            <a:pPr eaLnBrk="1" hangingPunct="1"/>
            <a:r>
              <a:rPr lang="en-US" sz="3200">
                <a:solidFill>
                  <a:srgbClr val="990000"/>
                </a:solidFill>
                <a:latin typeface="Arial" charset="0"/>
                <a:ea typeface="ＭＳ Ｐゴシック" charset="0"/>
                <a:cs typeface="ＭＳ Ｐゴシック" charset="0"/>
              </a:rPr>
              <a:t>Then read Emily</a:t>
            </a:r>
            <a:r>
              <a:rPr lang="ja-JP" altLang="en-US" sz="3200">
                <a:solidFill>
                  <a:srgbClr val="990000"/>
                </a:solidFill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 sz="3200">
                <a:solidFill>
                  <a:srgbClr val="990000"/>
                </a:solidFill>
                <a:latin typeface="Arial" charset="0"/>
                <a:ea typeface="ＭＳ Ｐゴシック" charset="0"/>
                <a:cs typeface="ＭＳ Ｐゴシック" charset="0"/>
              </a:rPr>
              <a:t>s interview with Rick Stiggins after the school board meeting.</a:t>
            </a:r>
          </a:p>
        </p:txBody>
      </p:sp>
    </p:spTree>
    <p:extLst>
      <p:ext uri="{BB962C8B-B14F-4D97-AF65-F5344CB8AC3E}">
        <p14:creationId xmlns:p14="http://schemas.microsoft.com/office/powerpoint/2010/main" val="3396883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3200"/>
            <a:ext cx="8229600" cy="1752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>
                <a:latin typeface="Arial" charset="0"/>
                <a:ea typeface="ＭＳ Ｐゴシック" charset="0"/>
                <a:cs typeface="ＭＳ Ｐゴシック" charset="0"/>
              </a:rPr>
              <a:t>What did Emily</a:t>
            </a:r>
            <a:r>
              <a:rPr lang="ja-JP" altLang="en-US" sz="400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 sz="4000">
                <a:latin typeface="Arial" charset="0"/>
                <a:ea typeface="ＭＳ Ｐゴシック" charset="0"/>
                <a:cs typeface="ＭＳ Ｐゴシック" charset="0"/>
              </a:rPr>
              <a:t>s teacher do that helped Emily succeed?</a:t>
            </a:r>
            <a:br>
              <a:rPr lang="en-US" sz="4000">
                <a:latin typeface="Arial" charset="0"/>
                <a:ea typeface="ＭＳ Ｐゴシック" charset="0"/>
                <a:cs typeface="ＭＳ Ｐゴシック" charset="0"/>
              </a:rPr>
            </a:br>
            <a:endParaRPr lang="en-US" sz="400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9672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solidFill>
                  <a:srgbClr val="660033"/>
                </a:solidFill>
                <a:latin typeface="Arial" charset="0"/>
                <a:ea typeface="ＭＳ Ｐゴシック" charset="0"/>
                <a:cs typeface="ＭＳ Ｐゴシック" charset="0"/>
              </a:rPr>
              <a:t>Krissy</a:t>
            </a:r>
            <a:r>
              <a:rPr lang="ja-JP" altLang="en-US">
                <a:solidFill>
                  <a:srgbClr val="660033"/>
                </a:solidFill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>
                <a:solidFill>
                  <a:srgbClr val="660033"/>
                </a:solidFill>
                <a:latin typeface="Arial" charset="0"/>
                <a:ea typeface="ＭＳ Ｐゴシック" charset="0"/>
                <a:cs typeface="ＭＳ Ｐゴシック" charset="0"/>
              </a:rPr>
              <a:t>s Experience</a:t>
            </a:r>
          </a:p>
        </p:txBody>
      </p:sp>
      <p:sp>
        <p:nvSpPr>
          <p:cNvPr id="309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641600"/>
            <a:ext cx="7924800" cy="3200400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Read the story of </a:t>
            </a:r>
            <a:r>
              <a:rPr lang="en-US" dirty="0" err="1">
                <a:latin typeface="Arial" charset="0"/>
                <a:ea typeface="ＭＳ Ｐゴシック" charset="0"/>
                <a:cs typeface="ＭＳ Ｐゴシック" charset="0"/>
              </a:rPr>
              <a:t>Krissy</a:t>
            </a:r>
            <a:r>
              <a:rPr lang="ja-JP" altLang="en-US" dirty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s assessment experience.</a:t>
            </a:r>
          </a:p>
          <a:p>
            <a:pPr eaLnBrk="1" hangingPunct="1"/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What did this teacher do that made it difficult for </a:t>
            </a:r>
            <a:r>
              <a:rPr lang="en-US" dirty="0" err="1">
                <a:latin typeface="Arial" charset="0"/>
                <a:ea typeface="ＭＳ Ｐゴシック" charset="0"/>
                <a:cs typeface="ＭＳ Ｐゴシック" charset="0"/>
              </a:rPr>
              <a:t>Krissy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to achieve the learning goals?</a:t>
            </a:r>
          </a:p>
        </p:txBody>
      </p:sp>
    </p:spTree>
    <p:extLst>
      <p:ext uri="{BB962C8B-B14F-4D97-AF65-F5344CB8AC3E}">
        <p14:creationId xmlns:p14="http://schemas.microsoft.com/office/powerpoint/2010/main" val="2667376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00200"/>
            <a:ext cx="7772400" cy="44958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What are the essential differences between Emily</a:t>
            </a:r>
            <a:r>
              <a:rPr lang="ja-JP" altLang="en-US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s and Krissy</a:t>
            </a:r>
            <a:r>
              <a:rPr lang="ja-JP" altLang="en-US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s experiences?</a:t>
            </a:r>
          </a:p>
          <a:p>
            <a:pPr algn="ctr" eaLnBrk="1" hangingPunct="1">
              <a:buFontTx/>
              <a:buNone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  <a:p>
            <a:pPr algn="ctr" eaLnBrk="1" hangingPunct="1">
              <a:buFontTx/>
              <a:buNone/>
            </a:pP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How did ASSESSMENT AFFECT MOTIVATION in these two students</a:t>
            </a:r>
            <a:r>
              <a:rPr lang="ja-JP" altLang="en-US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 experiences?</a:t>
            </a:r>
          </a:p>
          <a:p>
            <a:pPr eaLnBrk="1" hangingPunct="1"/>
            <a:endParaRPr lang="en-US" sz="320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140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49400"/>
            <a:ext cx="8229600" cy="2616200"/>
          </a:xfrm>
        </p:spPr>
        <p:txBody>
          <a:bodyPr/>
          <a:lstStyle/>
          <a:p>
            <a:pPr algn="ctr" eaLnBrk="1" hangingPunct="1"/>
            <a:r>
              <a:rPr lang="en-US" dirty="0">
                <a:solidFill>
                  <a:srgbClr val="993300"/>
                </a:solidFill>
                <a:latin typeface="Arial" charset="0"/>
                <a:ea typeface="ＭＳ Ｐゴシック" charset="0"/>
                <a:cs typeface="ＭＳ Ｐゴシック" charset="0"/>
              </a:rPr>
              <a:t>What actions can you take to improve your assessment environment?</a:t>
            </a:r>
          </a:p>
        </p:txBody>
      </p:sp>
    </p:spTree>
    <p:extLst>
      <p:ext uri="{BB962C8B-B14F-4D97-AF65-F5344CB8AC3E}">
        <p14:creationId xmlns:p14="http://schemas.microsoft.com/office/powerpoint/2010/main" val="37299300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Seven Strategies of </a:t>
            </a:r>
            <a:br>
              <a:rPr lang="en-US" dirty="0" smtClean="0"/>
            </a:br>
            <a:r>
              <a:rPr lang="en-US" dirty="0" smtClean="0"/>
              <a:t>Assessment FOR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Where am I going?</a:t>
            </a:r>
          </a:p>
          <a:p>
            <a:pPr marL="822960" lvl="1" indent="-457200">
              <a:buAutoNum type="arabicPeriod"/>
            </a:pPr>
            <a:r>
              <a:rPr lang="en-US" dirty="0" smtClean="0"/>
              <a:t>Clear Learning Targets</a:t>
            </a:r>
          </a:p>
          <a:p>
            <a:pPr marL="822960" lvl="1" indent="-457200">
              <a:buAutoNum type="arabicPeriod" startAt="2"/>
            </a:pPr>
            <a:r>
              <a:rPr lang="en-US" dirty="0" smtClean="0"/>
              <a:t>Model examples </a:t>
            </a:r>
          </a:p>
          <a:p>
            <a:r>
              <a:rPr lang="en-US" dirty="0" smtClean="0"/>
              <a:t>Where am I now?</a:t>
            </a:r>
          </a:p>
          <a:p>
            <a:pPr marL="822960" lvl="1" indent="-457200">
              <a:buAutoNum type="arabicPeriod" startAt="3"/>
            </a:pPr>
            <a:r>
              <a:rPr lang="en-US" dirty="0" smtClean="0"/>
              <a:t>Descriptive feedback</a:t>
            </a:r>
          </a:p>
          <a:p>
            <a:pPr marL="822960" lvl="1" indent="-457200">
              <a:buAutoNum type="arabicPeriod" startAt="4"/>
            </a:pPr>
            <a:r>
              <a:rPr lang="en-US" dirty="0" smtClean="0"/>
              <a:t>Self assess and set goals</a:t>
            </a:r>
          </a:p>
          <a:p>
            <a:r>
              <a:rPr lang="en-US" dirty="0" smtClean="0"/>
              <a:t>How can I close the gap?</a:t>
            </a:r>
          </a:p>
          <a:p>
            <a:pPr marL="822960" lvl="1" indent="-457200">
              <a:buAutoNum type="arabicPeriod" startAt="5"/>
            </a:pPr>
            <a:r>
              <a:rPr lang="en-US" dirty="0" smtClean="0"/>
              <a:t>Focus on ONE learning target</a:t>
            </a:r>
          </a:p>
          <a:p>
            <a:pPr marL="822960" lvl="1" indent="-457200">
              <a:buAutoNum type="arabicPeriod" startAt="6"/>
            </a:pPr>
            <a:r>
              <a:rPr lang="en-US" dirty="0" smtClean="0"/>
              <a:t>Teach students focused revision</a:t>
            </a:r>
          </a:p>
          <a:p>
            <a:pPr marL="822960" lvl="1" indent="-457200">
              <a:buAutoNum type="arabicPeriod" startAt="7"/>
            </a:pPr>
            <a:r>
              <a:rPr lang="en-US" dirty="0" smtClean="0"/>
              <a:t>Self reflection, students share their learning</a:t>
            </a:r>
          </a:p>
          <a:p>
            <a:pPr marL="36576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204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Please read Chapter 2, pages 17-42.</a:t>
            </a:r>
          </a:p>
          <a:p>
            <a:endParaRPr lang="en-US" dirty="0"/>
          </a:p>
          <a:p>
            <a:r>
              <a:rPr lang="en-US" dirty="0" smtClean="0"/>
              <a:t>Next Meeting: November 30, 2011</a:t>
            </a:r>
          </a:p>
          <a:p>
            <a:endParaRPr lang="en-US" dirty="0"/>
          </a:p>
          <a:p>
            <a:r>
              <a:rPr lang="en-US" dirty="0" smtClean="0"/>
              <a:t>We will not meet in December!!!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126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53717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Circle, Square, Triangle Reading Reflection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091956"/>
            <a:ext cx="7024742" cy="41341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Please take a few minutes and reflect over your reading, pages 17-42.</a:t>
            </a:r>
            <a:endParaRPr lang="en-US" dirty="0"/>
          </a:p>
          <a:p>
            <a:pPr lvl="1"/>
            <a:r>
              <a:rPr lang="en-US" dirty="0"/>
              <a:t>Circle: What question is still circling in your mind?</a:t>
            </a:r>
          </a:p>
          <a:p>
            <a:pPr lvl="1"/>
            <a:r>
              <a:rPr lang="en-US" dirty="0"/>
              <a:t>Square: What are two things that square with your beliefs about </a:t>
            </a:r>
            <a:r>
              <a:rPr lang="en-US" dirty="0" smtClean="0"/>
              <a:t>Strategy 1?</a:t>
            </a:r>
            <a:endParaRPr lang="en-US" dirty="0"/>
          </a:p>
          <a:p>
            <a:pPr lvl="1"/>
            <a:r>
              <a:rPr lang="en-US" dirty="0"/>
              <a:t>Triangle: What are three points you learned </a:t>
            </a:r>
            <a:r>
              <a:rPr lang="en-US" dirty="0" smtClean="0"/>
              <a:t>from your reading?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Please post your geometric shape on the corresponding anchor chart.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482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Targets: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Teachers will be able to distinguish between summative assessments and formative assessments.</a:t>
            </a:r>
          </a:p>
          <a:p>
            <a:r>
              <a:rPr lang="en-US" dirty="0" smtClean="0"/>
              <a:t>Teachers will have a better understanding of the importance of formative assessments.</a:t>
            </a:r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137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>
                <a:latin typeface="Gill Sans" charset="0"/>
                <a:ea typeface="ヒラギノ角ゴ ProN W3" charset="0"/>
                <a:cs typeface="ヒラギノ角ゴ ProN W3" charset="0"/>
              </a:rPr>
              <a:t/>
            </a:r>
            <a:br>
              <a:rPr lang="en-US">
                <a:latin typeface="Gill Sans" charset="0"/>
                <a:ea typeface="ヒラギノ角ゴ ProN W3" charset="0"/>
                <a:cs typeface="ヒラギノ角ゴ ProN W3" charset="0"/>
              </a:rPr>
            </a:br>
            <a:r>
              <a:rPr lang="en-US" sz="3400">
                <a:latin typeface="Gill Sans" charset="0"/>
                <a:ea typeface="ヒラギノ角ゴ ProN W3" charset="0"/>
                <a:cs typeface="ヒラギノ角ゴ ProN W3" charset="0"/>
              </a:rPr>
              <a:t>Learning vs. Performance Goals</a:t>
            </a:r>
          </a:p>
        </p:txBody>
      </p:sp>
      <p:sp>
        <p:nvSpPr>
          <p:cNvPr id="183299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25056"/>
            <a:r>
              <a:rPr lang="en-US" i="1">
                <a:latin typeface="Gill Sans" charset="0"/>
                <a:ea typeface="ヒラギノ角ゴ ProN W3" charset="0"/>
                <a:cs typeface="ヒラギノ角ゴ ProN W3" charset="0"/>
              </a:rPr>
              <a:t>Learning Goal:</a:t>
            </a:r>
          </a:p>
          <a:p>
            <a:pPr marL="937584" lvl="1"/>
            <a:r>
              <a:rPr lang="en-US">
                <a:latin typeface="Gill Sans" charset="0"/>
                <a:ea typeface="ヒラギノ角ゴ ProN W3" charset="0"/>
                <a:cs typeface="ヒラギノ角ゴ ProN W3" charset="0"/>
              </a:rPr>
              <a:t>Goal is to improve work and get better</a:t>
            </a:r>
            <a:br>
              <a:rPr lang="en-US">
                <a:latin typeface="Gill Sans" charset="0"/>
                <a:ea typeface="ヒラギノ角ゴ ProN W3" charset="0"/>
                <a:cs typeface="ヒラギノ角ゴ ProN W3" charset="0"/>
              </a:rPr>
            </a:br>
            <a:endParaRPr lang="en-US">
              <a:latin typeface="Gill Sans" charset="0"/>
              <a:ea typeface="ヒラギノ角ゴ ProN W3" charset="0"/>
              <a:cs typeface="ヒラギノ角ゴ ProN W3" charset="0"/>
            </a:endParaRPr>
          </a:p>
          <a:p>
            <a:pPr marL="625056"/>
            <a:r>
              <a:rPr lang="en-US" i="1">
                <a:latin typeface="Gill Sans" charset="0"/>
                <a:ea typeface="ヒラギノ角ゴ ProN W3" charset="0"/>
                <a:cs typeface="ヒラギノ角ゴ ProN W3" charset="0"/>
              </a:rPr>
              <a:t>Performance Goal:</a:t>
            </a:r>
          </a:p>
          <a:p>
            <a:pPr marL="937584" lvl="1"/>
            <a:r>
              <a:rPr lang="en-US">
                <a:latin typeface="Gill Sans" charset="0"/>
                <a:ea typeface="ヒラギノ角ゴ ProN W3" charset="0"/>
                <a:cs typeface="ヒラギノ角ゴ ProN W3" charset="0"/>
              </a:rPr>
              <a:t>Goal is to get the work done, to get the points or grade, be seen as smart</a:t>
            </a:r>
          </a:p>
        </p:txBody>
      </p:sp>
    </p:spTree>
    <p:extLst>
      <p:ext uri="{BB962C8B-B14F-4D97-AF65-F5344CB8AC3E}">
        <p14:creationId xmlns:p14="http://schemas.microsoft.com/office/powerpoint/2010/main" val="1191878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Title 1"/>
          <p:cNvSpPr>
            <a:spLocks noGrp="1"/>
          </p:cNvSpPr>
          <p:nvPr>
            <p:ph type="title"/>
          </p:nvPr>
        </p:nvSpPr>
        <p:spPr>
          <a:xfrm>
            <a:off x="892969" y="178594"/>
            <a:ext cx="7358063" cy="892969"/>
          </a:xfrm>
        </p:spPr>
        <p:txBody>
          <a:bodyPr/>
          <a:lstStyle/>
          <a:p>
            <a:r>
              <a:rPr lang="en-US" sz="3400" dirty="0" smtClean="0">
                <a:latin typeface="Gill Sans" charset="0"/>
                <a:ea typeface="ヒラギノ角ゴ ProN W3" charset="0"/>
                <a:cs typeface="ヒラギノ角ゴ ProN W3" charset="0"/>
              </a:rPr>
              <a:t>Learning or Performance</a:t>
            </a:r>
            <a:endParaRPr lang="en-US" sz="3400" dirty="0">
              <a:latin typeface="Gill Sans" charset="0"/>
              <a:ea typeface="ヒラギノ角ゴ ProN W3" charset="0"/>
              <a:cs typeface="ヒラギノ角ゴ ProN W3" charset="0"/>
            </a:endParaRPr>
          </a:p>
        </p:txBody>
      </p:sp>
      <p:sp>
        <p:nvSpPr>
          <p:cNvPr id="184323" name="Content Placeholder 2"/>
          <p:cNvSpPr>
            <a:spLocks noGrp="1"/>
          </p:cNvSpPr>
          <p:nvPr>
            <p:ph idx="1"/>
          </p:nvPr>
        </p:nvSpPr>
        <p:spPr>
          <a:xfrm>
            <a:off x="892969" y="1393031"/>
            <a:ext cx="7358063" cy="4907737"/>
          </a:xfrm>
        </p:spPr>
        <p:txBody>
          <a:bodyPr>
            <a:noAutofit/>
          </a:bodyPr>
          <a:lstStyle/>
          <a:p>
            <a:pPr>
              <a:buFont typeface="Gill Sans" charset="0"/>
              <a:buAutoNum type="arabicPeriod"/>
            </a:pPr>
            <a:r>
              <a:rPr lang="en-US" dirty="0">
                <a:latin typeface="Gill Sans" charset="0"/>
                <a:ea typeface="ヒラギノ角ゴ ProN W3" charset="0"/>
                <a:cs typeface="ヒラギノ角ゴ ProN W3" charset="0"/>
              </a:rPr>
              <a:t> Students will successfully complete the exercises in the back of chapter 3.</a:t>
            </a:r>
          </a:p>
          <a:p>
            <a:pPr>
              <a:buFont typeface="Gill Sans" charset="0"/>
              <a:buAutoNum type="arabicPeriod"/>
            </a:pPr>
            <a:r>
              <a:rPr lang="en-US" dirty="0">
                <a:latin typeface="Gill Sans" charset="0"/>
                <a:ea typeface="ヒラギノ角ゴ ProN W3" charset="0"/>
                <a:cs typeface="ヒラギノ角ゴ ProN W3" charset="0"/>
              </a:rPr>
              <a:t>Students will create a metaphor representing the food pyramid.</a:t>
            </a:r>
          </a:p>
          <a:p>
            <a:pPr>
              <a:buFont typeface="Gill Sans" charset="0"/>
              <a:buAutoNum type="arabicPeriod"/>
            </a:pPr>
            <a:r>
              <a:rPr lang="en-US" dirty="0">
                <a:latin typeface="Gill Sans" charset="0"/>
                <a:ea typeface="ヒラギノ角ゴ ProN W3" charset="0"/>
                <a:cs typeface="ヒラギノ角ゴ ProN W3" charset="0"/>
              </a:rPr>
              <a:t>Students will be able to determine subject/verb agreement in a variety of simple, compound, and complete sentences.</a:t>
            </a:r>
          </a:p>
          <a:p>
            <a:pPr>
              <a:buFont typeface="Gill Sans" charset="0"/>
              <a:buAutoNum type="arabicPeriod"/>
            </a:pPr>
            <a:r>
              <a:rPr lang="en-US" dirty="0">
                <a:latin typeface="Gill Sans" charset="0"/>
                <a:ea typeface="ヒラギノ角ゴ ProN W3" charset="0"/>
                <a:cs typeface="ヒラギノ角ゴ ProN W3" charset="0"/>
              </a:rPr>
              <a:t>Students will understand the defining characteristics of fables, fairy tales, and tall tales.</a:t>
            </a:r>
          </a:p>
          <a:p>
            <a:pPr>
              <a:buFont typeface="Gill Sans" charset="0"/>
              <a:buAutoNum type="arabicPeriod"/>
            </a:pPr>
            <a:r>
              <a:rPr lang="en-US" dirty="0">
                <a:latin typeface="Gill Sans" charset="0"/>
                <a:ea typeface="ヒラギノ角ゴ ProN W3" charset="0"/>
                <a:cs typeface="ヒラギノ角ゴ ProN W3" charset="0"/>
              </a:rPr>
              <a:t>Students will investigate the relationship between speed of air flow and lift provided by an airplane wing.</a:t>
            </a:r>
          </a:p>
        </p:txBody>
      </p:sp>
    </p:spTree>
    <p:extLst>
      <p:ext uri="{BB962C8B-B14F-4D97-AF65-F5344CB8AC3E}">
        <p14:creationId xmlns:p14="http://schemas.microsoft.com/office/powerpoint/2010/main" val="2411975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>
                <a:latin typeface="Gill Sans" charset="0"/>
                <a:ea typeface="ヒラギノ角ゴ ProN W3" charset="0"/>
                <a:cs typeface="ヒラギノ角ゴ ProN W3" charset="0"/>
              </a:rPr>
              <a:t>Robert J. Marzano</a:t>
            </a:r>
            <a:br>
              <a:rPr lang="en-US" sz="3100">
                <a:latin typeface="Gill Sans" charset="0"/>
                <a:ea typeface="ヒラギノ角ゴ ProN W3" charset="0"/>
                <a:cs typeface="ヒラギノ角ゴ ProN W3" charset="0"/>
              </a:rPr>
            </a:br>
            <a:r>
              <a:rPr lang="en-US" sz="3100">
                <a:latin typeface="Gill Sans" charset="0"/>
                <a:ea typeface="ヒラギノ角ゴ ProN W3" charset="0"/>
                <a:cs typeface="ヒラギノ角ゴ ProN W3" charset="0"/>
              </a:rPr>
              <a:t>Designing and Teaching Learning Goals and Objectives</a:t>
            </a:r>
          </a:p>
        </p:txBody>
      </p:sp>
      <p:sp>
        <p:nvSpPr>
          <p:cNvPr id="185347" name="Content Placeholder 2"/>
          <p:cNvSpPr>
            <a:spLocks noGrp="1"/>
          </p:cNvSpPr>
          <p:nvPr>
            <p:ph idx="1"/>
          </p:nvPr>
        </p:nvSpPr>
        <p:spPr>
          <a:xfrm>
            <a:off x="622464" y="2323652"/>
            <a:ext cx="7743456" cy="3508977"/>
          </a:xfrm>
        </p:spPr>
        <p:txBody>
          <a:bodyPr>
            <a:noAutofit/>
          </a:bodyPr>
          <a:lstStyle/>
          <a:p>
            <a:r>
              <a:rPr lang="en-US" sz="3200" dirty="0">
                <a:latin typeface="Gill Sans" charset="0"/>
                <a:ea typeface="ヒラギノ角ゴ ProN W3" charset="0"/>
                <a:cs typeface="ヒラギノ角ゴ ProN W3" charset="0"/>
              </a:rPr>
              <a:t>1, 2, and 5 are performance goals, activities or assignments, things students will be asked to DO…how the learning goals are to be accomplished. </a:t>
            </a:r>
          </a:p>
          <a:p>
            <a:r>
              <a:rPr lang="en-US" sz="3200" dirty="0">
                <a:latin typeface="Gill Sans" charset="0"/>
                <a:ea typeface="ヒラギノ角ゴ ProN W3" charset="0"/>
                <a:cs typeface="ヒラギノ角ゴ ProN W3" charset="0"/>
              </a:rPr>
              <a:t>3 and 4 are learning goals, a statement of what students will know or be able to do.</a:t>
            </a:r>
          </a:p>
        </p:txBody>
      </p:sp>
    </p:spTree>
    <p:extLst>
      <p:ext uri="{BB962C8B-B14F-4D97-AF65-F5344CB8AC3E}">
        <p14:creationId xmlns:p14="http://schemas.microsoft.com/office/powerpoint/2010/main" val="3858574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1"/>
          <p:cNvSpPr>
            <a:spLocks noGrp="1" noChangeArrowheads="1"/>
          </p:cNvSpPr>
          <p:nvPr>
            <p:ph type="title"/>
          </p:nvPr>
        </p:nvSpPr>
        <p:spPr>
          <a:xfrm>
            <a:off x="1043490" y="679005"/>
            <a:ext cx="7024744" cy="1143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400" dirty="0">
                <a:latin typeface="Gill Sans" charset="0"/>
                <a:ea typeface="ヒラギノ角ゴ ProN W3" charset="0"/>
                <a:cs typeface="ヒラギノ角ゴ ProN W3" charset="0"/>
              </a:rPr>
              <a:t>Strategy 1:  </a:t>
            </a:r>
            <a:br>
              <a:rPr lang="en-US" sz="4400" dirty="0">
                <a:latin typeface="Gill Sans" charset="0"/>
                <a:ea typeface="ヒラギノ角ゴ ProN W3" charset="0"/>
                <a:cs typeface="ヒラギノ角ゴ ProN W3" charset="0"/>
              </a:rPr>
            </a:br>
            <a:r>
              <a:rPr lang="en-US" sz="3600" dirty="0">
                <a:latin typeface="Gill Sans" charset="0"/>
                <a:ea typeface="ヒラギノ角ゴ ProN W3" charset="0"/>
                <a:cs typeface="ヒラギノ角ゴ ProN W3" charset="0"/>
              </a:rPr>
              <a:t>Making targets clear to students</a:t>
            </a:r>
          </a:p>
        </p:txBody>
      </p:sp>
      <p:sp>
        <p:nvSpPr>
          <p:cNvPr id="1863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73073" y="1850906"/>
            <a:ext cx="8017340" cy="5179219"/>
          </a:xfrm>
        </p:spPr>
        <p:txBody>
          <a:bodyPr>
            <a:normAutofit/>
          </a:bodyPr>
          <a:lstStyle/>
          <a:p>
            <a:pPr marL="625056"/>
            <a:r>
              <a:rPr lang="en-US" sz="2800" dirty="0">
                <a:latin typeface="Gill Sans" charset="0"/>
                <a:ea typeface="ヒラギノ角ゴ ProN W3" charset="0"/>
                <a:cs typeface="ヒラギノ角ゴ ProN W3" charset="0"/>
              </a:rPr>
              <a:t>Share the learning target with students</a:t>
            </a:r>
          </a:p>
          <a:p>
            <a:pPr marL="625056"/>
            <a:r>
              <a:rPr lang="en-US" sz="2800" dirty="0">
                <a:latin typeface="Gill Sans" charset="0"/>
                <a:ea typeface="ヒラギノ角ゴ ProN W3" charset="0"/>
                <a:cs typeface="ヒラギノ角ゴ ProN W3" charset="0"/>
              </a:rPr>
              <a:t>Use language students understand</a:t>
            </a:r>
          </a:p>
          <a:p>
            <a:pPr marL="625056"/>
            <a:r>
              <a:rPr lang="en-US" sz="2800" dirty="0">
                <a:latin typeface="Gill Sans" charset="0"/>
                <a:ea typeface="ヒラギノ角ゴ ProN W3" charset="0"/>
                <a:cs typeface="ヒラギノ角ゴ ProN W3" charset="0"/>
              </a:rPr>
              <a:t>Prerequisite:  a suitable rubric</a:t>
            </a:r>
          </a:p>
          <a:p>
            <a:pPr marL="625056"/>
            <a:r>
              <a:rPr lang="en-US" sz="2800" dirty="0">
                <a:latin typeface="Gill Sans" charset="0"/>
                <a:ea typeface="ヒラギノ角ゴ ProN W3" charset="0"/>
                <a:cs typeface="ヒラギノ角ゴ ProN W3" charset="0"/>
              </a:rPr>
              <a:t>Creating a student-friendly rubric</a:t>
            </a:r>
          </a:p>
          <a:p>
            <a:pPr marL="625056"/>
            <a:r>
              <a:rPr lang="en-US" sz="2800" dirty="0">
                <a:latin typeface="Gill Sans" charset="0"/>
                <a:ea typeface="ヒラギノ角ゴ ProN W3" charset="0"/>
                <a:cs typeface="ヒラギノ角ゴ ProN W3" charset="0"/>
              </a:rPr>
              <a:t>How to introduce a student-friendly rubric to students</a:t>
            </a:r>
          </a:p>
          <a:p>
            <a:pPr marL="625056"/>
            <a:r>
              <a:rPr lang="en-US" sz="2800" dirty="0">
                <a:latin typeface="Gill Sans" charset="0"/>
                <a:ea typeface="ヒラギノ角ゴ ProN W3" charset="0"/>
                <a:cs typeface="ヒラギノ角ゴ ProN W3" charset="0"/>
              </a:rPr>
              <a:t>When to share the learning target</a:t>
            </a:r>
          </a:p>
          <a:p>
            <a:pPr marL="625056"/>
            <a:r>
              <a:rPr lang="en-US" sz="2800" dirty="0">
                <a:latin typeface="Gill Sans" charset="0"/>
                <a:ea typeface="ヒラギノ角ゴ ProN W3" charset="0"/>
                <a:cs typeface="ヒラギノ角ゴ ProN W3" charset="0"/>
              </a:rPr>
              <a:t>Checking for understanding of the intended learning</a:t>
            </a:r>
          </a:p>
        </p:txBody>
      </p:sp>
    </p:spTree>
    <p:extLst>
      <p:ext uri="{BB962C8B-B14F-4D97-AF65-F5344CB8AC3E}">
        <p14:creationId xmlns:p14="http://schemas.microsoft.com/office/powerpoint/2010/main" val="2537387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5100">
                <a:latin typeface="Gill Sans" charset="0"/>
                <a:ea typeface="ヒラギノ角ゴ ProN W3" charset="0"/>
                <a:cs typeface="ヒラギノ角ゴ ProN W3" charset="0"/>
              </a:rPr>
              <a:t>Is this an example of clear targets?</a:t>
            </a:r>
          </a:p>
        </p:txBody>
      </p:sp>
      <p:sp>
        <p:nvSpPr>
          <p:cNvPr id="187395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70364"/>
            <a:endParaRPr lang="en-US">
              <a:latin typeface="Gill Sans" charset="0"/>
              <a:ea typeface="ヒラギノ角ゴ ProN W3" charset="0"/>
              <a:cs typeface="ヒラギノ角ゴ ProN W3" charset="0"/>
            </a:endParaRPr>
          </a:p>
        </p:txBody>
      </p:sp>
      <p:graphicFrame>
        <p:nvGraphicFramePr>
          <p:cNvPr id="26627" name="Group 3"/>
          <p:cNvGraphicFramePr>
            <a:graphicFrameLocks noGrp="1"/>
          </p:cNvGraphicFramePr>
          <p:nvPr/>
        </p:nvGraphicFramePr>
        <p:xfrm>
          <a:off x="909713" y="1955602"/>
          <a:ext cx="7341319" cy="3795116"/>
        </p:xfrm>
        <a:graphic>
          <a:graphicData uri="http://schemas.openxmlformats.org/drawingml/2006/table">
            <a:tbl>
              <a:tblPr/>
              <a:tblGrid>
                <a:gridCol w="3671217"/>
                <a:gridCol w="3670102"/>
              </a:tblGrid>
              <a:tr h="94877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Science</a:t>
                      </a:r>
                    </a:p>
                  </a:txBody>
                  <a:tcPr marL="35719" marR="35719" marT="35719" marB="35719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5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Subject</a:t>
                      </a:r>
                    </a:p>
                  </a:txBody>
                  <a:tcPr marL="35719" marR="35719" marT="35719" marB="35719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877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Electricity</a:t>
                      </a:r>
                    </a:p>
                  </a:txBody>
                  <a:tcPr marL="35719" marR="35719" marT="35719" marB="35719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500" b="0" i="0" u="none" strike="noStrike" cap="none" normalizeH="0" baseline="0">
                          <a:ln>
                            <a:noFill/>
                          </a:ln>
                          <a:solidFill>
                            <a:srgbClr val="00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Topic</a:t>
                      </a:r>
                    </a:p>
                  </a:txBody>
                  <a:tcPr marL="35719" marR="35719" marT="35719" marB="35719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877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P. 152</a:t>
                      </a:r>
                    </a:p>
                  </a:txBody>
                  <a:tcPr marL="35719" marR="35719" marT="35719" marB="35719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500" b="0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Resource</a:t>
                      </a:r>
                    </a:p>
                  </a:txBody>
                  <a:tcPr marL="35719" marR="35719" marT="35719" marB="35719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877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Changing the amount of energy</a:t>
                      </a:r>
                    </a:p>
                  </a:txBody>
                  <a:tcPr marL="35719" marR="35719" marT="35719" marB="35719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500" b="0" i="0" u="none" strike="noStrike" cap="none" normalizeH="0" baseline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Activity/Performance Goal</a:t>
                      </a:r>
                    </a:p>
                  </a:txBody>
                  <a:tcPr marL="35719" marR="35719" marT="35719" marB="35719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5012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Gill Sans" charset="0"/>
                <a:ea typeface="ヒラギノ角ゴ ProN W3" charset="0"/>
                <a:cs typeface="ヒラギノ角ゴ ProN W3" charset="0"/>
              </a:rPr>
              <a:t>Strategy 1 Options</a:t>
            </a:r>
          </a:p>
        </p:txBody>
      </p:sp>
      <p:sp>
        <p:nvSpPr>
          <p:cNvPr id="18841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97160" y="2323652"/>
            <a:ext cx="7768354" cy="3508977"/>
          </a:xfrm>
        </p:spPr>
        <p:txBody>
          <a:bodyPr>
            <a:normAutofit/>
          </a:bodyPr>
          <a:lstStyle/>
          <a:p>
            <a:pPr marL="625056"/>
            <a:r>
              <a:rPr lang="en-US" sz="3600" dirty="0">
                <a:latin typeface="Gill Sans" charset="0"/>
                <a:ea typeface="ヒラギノ角ゴ ProN W3" charset="0"/>
                <a:cs typeface="ヒラギノ角ゴ ProN W3" charset="0"/>
              </a:rPr>
              <a:t>Share the target as is (knowledge, some reasoning targets)</a:t>
            </a:r>
          </a:p>
          <a:p>
            <a:pPr marL="625056"/>
            <a:r>
              <a:rPr lang="en-US" sz="3600" dirty="0">
                <a:latin typeface="Gill Sans" charset="0"/>
                <a:ea typeface="ヒラギノ角ゴ ProN W3" charset="0"/>
                <a:cs typeface="ヒラギノ角ゴ ProN W3" charset="0"/>
              </a:rPr>
              <a:t>Convert target to student-friendly terms (reasoning targets)</a:t>
            </a:r>
          </a:p>
        </p:txBody>
      </p:sp>
    </p:spTree>
    <p:extLst>
      <p:ext uri="{BB962C8B-B14F-4D97-AF65-F5344CB8AC3E}">
        <p14:creationId xmlns:p14="http://schemas.microsoft.com/office/powerpoint/2010/main" val="2546228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1"/>
          <p:cNvSpPr>
            <a:spLocks noGrp="1" noChangeArrowheads="1"/>
          </p:cNvSpPr>
          <p:nvPr>
            <p:ph type="title"/>
          </p:nvPr>
        </p:nvSpPr>
        <p:spPr>
          <a:xfrm>
            <a:off x="892969" y="446484"/>
            <a:ext cx="7375922" cy="892969"/>
          </a:xfrm>
        </p:spPr>
        <p:txBody>
          <a:bodyPr/>
          <a:lstStyle/>
          <a:p>
            <a:pPr eaLnBrk="1" hangingPunct="1"/>
            <a:r>
              <a:rPr lang="en-US" sz="3800">
                <a:latin typeface="Gill Sans" charset="0"/>
                <a:ea typeface="ヒラギノ角ゴ ProN W3" charset="0"/>
                <a:cs typeface="ヒラギノ角ゴ ProN W3" charset="0"/>
              </a:rPr>
              <a:t>Creating a student-friendly definition</a:t>
            </a:r>
          </a:p>
        </p:txBody>
      </p:sp>
      <p:sp>
        <p:nvSpPr>
          <p:cNvPr id="18944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80107" y="1339453"/>
            <a:ext cx="8034798" cy="5036028"/>
          </a:xfrm>
        </p:spPr>
        <p:txBody>
          <a:bodyPr/>
          <a:lstStyle/>
          <a:p>
            <a:pPr marL="625056"/>
            <a:r>
              <a:rPr lang="en-US" sz="2500" dirty="0">
                <a:latin typeface="Gill Sans" charset="0"/>
                <a:ea typeface="ヒラギノ角ゴ ProN W3" charset="0"/>
                <a:cs typeface="ヒラギノ角ゴ ProN W3" charset="0"/>
              </a:rPr>
              <a:t>Identify word(s) needing clarification.</a:t>
            </a:r>
          </a:p>
          <a:p>
            <a:pPr marL="625056"/>
            <a:r>
              <a:rPr lang="en-US" sz="2500" dirty="0">
                <a:latin typeface="Gill Sans" charset="0"/>
                <a:ea typeface="ヒラギノ角ゴ ProN W3" charset="0"/>
                <a:cs typeface="ヒラギノ角ゴ ProN W3" charset="0"/>
              </a:rPr>
              <a:t>Define the term(s)</a:t>
            </a:r>
          </a:p>
          <a:p>
            <a:pPr marL="625056"/>
            <a:r>
              <a:rPr lang="en-US" sz="2500" dirty="0">
                <a:latin typeface="Gill Sans" charset="0"/>
                <a:ea typeface="ヒラギノ角ゴ ProN W3" charset="0"/>
                <a:cs typeface="ヒラギノ角ゴ ProN W3" charset="0"/>
              </a:rPr>
              <a:t>Convert the definition(s) into language your students will understand.</a:t>
            </a:r>
          </a:p>
          <a:p>
            <a:pPr marL="625056"/>
            <a:r>
              <a:rPr lang="en-US" sz="2500" dirty="0">
                <a:latin typeface="Gill Sans" charset="0"/>
                <a:ea typeface="ヒラギノ角ゴ ProN W3" charset="0"/>
                <a:cs typeface="ヒラギノ角ゴ ProN W3" charset="0"/>
              </a:rPr>
              <a:t>Turn the student-friendly definition into an </a:t>
            </a:r>
            <a:r>
              <a:rPr lang="ja-JP" altLang="en-US" sz="2500" dirty="0">
                <a:latin typeface="Gill Sans" charset="0"/>
                <a:ea typeface="ヒラギノ角ゴ ProN W3" charset="0"/>
                <a:cs typeface="ヒラギノ角ゴ ProN W3" charset="0"/>
              </a:rPr>
              <a:t>“</a:t>
            </a:r>
            <a:r>
              <a:rPr lang="en-US" sz="2500" dirty="0">
                <a:latin typeface="Gill Sans" charset="0"/>
                <a:ea typeface="ヒラギノ角ゴ ProN W3" charset="0"/>
                <a:cs typeface="ヒラギノ角ゴ ProN W3" charset="0"/>
              </a:rPr>
              <a:t>I or a </a:t>
            </a:r>
            <a:r>
              <a:rPr lang="ja-JP" altLang="en-US" sz="2500" dirty="0">
                <a:latin typeface="Gill Sans" charset="0"/>
                <a:ea typeface="ヒラギノ角ゴ ProN W3" charset="0"/>
                <a:cs typeface="ヒラギノ角ゴ ProN W3" charset="0"/>
              </a:rPr>
              <a:t>“</a:t>
            </a:r>
            <a:r>
              <a:rPr lang="en-US" sz="2500" dirty="0">
                <a:latin typeface="Gill Sans" charset="0"/>
                <a:ea typeface="ヒラギノ角ゴ ProN W3" charset="0"/>
                <a:cs typeface="ヒラギノ角ゴ ProN W3" charset="0"/>
              </a:rPr>
              <a:t>We</a:t>
            </a:r>
            <a:r>
              <a:rPr lang="ja-JP" altLang="en-US" sz="2500" dirty="0">
                <a:latin typeface="Gill Sans" charset="0"/>
                <a:ea typeface="ヒラギノ角ゴ ProN W3" charset="0"/>
                <a:cs typeface="ヒラギノ角ゴ ProN W3" charset="0"/>
              </a:rPr>
              <a:t>”</a:t>
            </a:r>
            <a:r>
              <a:rPr lang="en-US" sz="2500" dirty="0">
                <a:latin typeface="Gill Sans" charset="0"/>
                <a:ea typeface="ヒラギノ角ゴ ProN W3" charset="0"/>
                <a:cs typeface="ヒラギノ角ゴ ProN W3" charset="0"/>
              </a:rPr>
              <a:t> statement</a:t>
            </a:r>
          </a:p>
          <a:p>
            <a:pPr marL="625056"/>
            <a:r>
              <a:rPr lang="en-US" sz="2500" dirty="0">
                <a:latin typeface="Gill Sans" charset="0"/>
                <a:ea typeface="ヒラギノ角ゴ ProN W3" charset="0"/>
                <a:cs typeface="ヒラギノ角ゴ ProN W3" charset="0"/>
              </a:rPr>
              <a:t>Try the definition out with students</a:t>
            </a:r>
          </a:p>
          <a:p>
            <a:pPr marL="625056"/>
            <a:r>
              <a:rPr lang="en-US" sz="2500" dirty="0">
                <a:latin typeface="Gill Sans" charset="0"/>
                <a:ea typeface="ヒラギノ角ゴ ProN W3" charset="0"/>
                <a:cs typeface="ヒラギノ角ゴ ProN W3" charset="0"/>
              </a:rPr>
              <a:t>Let students have a go at this procedure occasionally, using learning targets you think they could successfully define and paraphrase.</a:t>
            </a:r>
          </a:p>
        </p:txBody>
      </p:sp>
    </p:spTree>
    <p:extLst>
      <p:ext uri="{BB962C8B-B14F-4D97-AF65-F5344CB8AC3E}">
        <p14:creationId xmlns:p14="http://schemas.microsoft.com/office/powerpoint/2010/main" val="1148811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Title 1"/>
          <p:cNvSpPr>
            <a:spLocks noGrp="1"/>
          </p:cNvSpPr>
          <p:nvPr>
            <p:ph type="title"/>
          </p:nvPr>
        </p:nvSpPr>
        <p:spPr>
          <a:xfrm>
            <a:off x="1043490" y="3287356"/>
            <a:ext cx="7024744" cy="772031"/>
          </a:xfrm>
        </p:spPr>
        <p:txBody>
          <a:bodyPr/>
          <a:lstStyle/>
          <a:p>
            <a:r>
              <a:rPr lang="en-US" dirty="0">
                <a:latin typeface="Gill Sans" charset="0"/>
                <a:ea typeface="ヒラギノ角ゴ ProN W3" charset="0"/>
                <a:cs typeface="ヒラギノ角ゴ ProN W3" charset="0"/>
              </a:rPr>
              <a:t>Learning Target- Science</a:t>
            </a:r>
          </a:p>
        </p:txBody>
      </p:sp>
      <p:sp>
        <p:nvSpPr>
          <p:cNvPr id="190467" name="Content Placeholder 2"/>
          <p:cNvSpPr>
            <a:spLocks noGrp="1"/>
          </p:cNvSpPr>
          <p:nvPr>
            <p:ph idx="1"/>
          </p:nvPr>
        </p:nvSpPr>
        <p:spPr>
          <a:xfrm>
            <a:off x="1043492" y="4059388"/>
            <a:ext cx="6777317" cy="1773241"/>
          </a:xfrm>
        </p:spPr>
        <p:txBody>
          <a:bodyPr>
            <a:noAutofit/>
          </a:bodyPr>
          <a:lstStyle/>
          <a:p>
            <a:r>
              <a:rPr lang="en-US" sz="3200" dirty="0">
                <a:latin typeface="Gill Sans" charset="0"/>
                <a:ea typeface="ヒラギノ角ゴ ProN W3" charset="0"/>
                <a:cs typeface="ヒラギノ角ゴ ProN W3" charset="0"/>
              </a:rPr>
              <a:t>2.A.7.l: Classify materials as conductors or insulators of electricity when placed within a circuit.</a:t>
            </a:r>
          </a:p>
        </p:txBody>
      </p:sp>
      <p:sp>
        <p:nvSpPr>
          <p:cNvPr id="2" name="Rectangle 1"/>
          <p:cNvSpPr/>
          <p:nvPr/>
        </p:nvSpPr>
        <p:spPr>
          <a:xfrm>
            <a:off x="1043490" y="761786"/>
            <a:ext cx="724773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>
                <a:solidFill>
                  <a:srgbClr val="4A6300"/>
                </a:solidFill>
                <a:latin typeface="Gill Sans" charset="0"/>
                <a:ea typeface="ヒラギノ角ゴ ProN W3" charset="0"/>
                <a:cs typeface="ヒラギノ角ゴ ProN W3" charset="0"/>
              </a:rPr>
              <a:t>Activity: </a:t>
            </a:r>
            <a:br>
              <a:rPr lang="en-US" sz="4000" dirty="0">
                <a:solidFill>
                  <a:srgbClr val="4A6300"/>
                </a:solidFill>
                <a:latin typeface="Gill Sans" charset="0"/>
                <a:ea typeface="ヒラギノ角ゴ ProN W3" charset="0"/>
                <a:cs typeface="ヒラギノ角ゴ ProN W3" charset="0"/>
              </a:rPr>
            </a:br>
            <a:r>
              <a:rPr lang="en-US" sz="4000" dirty="0" smtClean="0">
                <a:solidFill>
                  <a:srgbClr val="4A6300"/>
                </a:solidFill>
                <a:latin typeface="Gill Sans" charset="0"/>
                <a:ea typeface="ヒラギノ角ゴ ProN W3" charset="0"/>
                <a:cs typeface="ヒラギノ角ゴ ProN W3" charset="0"/>
              </a:rPr>
              <a:t>Converting </a:t>
            </a:r>
            <a:r>
              <a:rPr lang="en-US" sz="4000" dirty="0">
                <a:solidFill>
                  <a:srgbClr val="4A6300"/>
                </a:solidFill>
                <a:latin typeface="Gill Sans" charset="0"/>
                <a:ea typeface="ヒラギノ角ゴ ProN W3" charset="0"/>
                <a:cs typeface="ヒラギノ角ゴ ProN W3" charset="0"/>
              </a:rPr>
              <a:t>Learning Targets to Student-friendly Language</a:t>
            </a:r>
            <a:endParaRPr lang="en-US" sz="4000" dirty="0">
              <a:solidFill>
                <a:srgbClr val="4A6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282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1"/>
          <p:cNvSpPr>
            <a:spLocks noGrp="1" noChangeArrowheads="1"/>
          </p:cNvSpPr>
          <p:nvPr>
            <p:ph type="title"/>
          </p:nvPr>
        </p:nvSpPr>
        <p:spPr>
          <a:xfrm>
            <a:off x="892969" y="928688"/>
            <a:ext cx="7358063" cy="939129"/>
          </a:xfrm>
        </p:spPr>
        <p:txBody>
          <a:bodyPr/>
          <a:lstStyle/>
          <a:p>
            <a:pPr eaLnBrk="1" hangingPunct="1"/>
            <a:r>
              <a:rPr lang="en-US" dirty="0">
                <a:latin typeface="Gill Sans" charset="0"/>
                <a:ea typeface="ヒラギノ角ゴ ProN W3" charset="0"/>
                <a:cs typeface="ヒラギノ角ゴ ProN W3" charset="0"/>
              </a:rPr>
              <a:t>Think about it...</a:t>
            </a:r>
          </a:p>
        </p:txBody>
      </p:sp>
      <p:sp>
        <p:nvSpPr>
          <p:cNvPr id="192515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625056"/>
            <a:r>
              <a:rPr lang="en-US" sz="3200" dirty="0">
                <a:latin typeface="Gill Sans" charset="0"/>
                <a:ea typeface="ヒラギノ角ゴ ProN W3" charset="0"/>
                <a:cs typeface="ヒラギノ角ゴ ProN W3" charset="0"/>
              </a:rPr>
              <a:t>Based on your student-friendly definition, how many lessons do you now have to teach? </a:t>
            </a:r>
          </a:p>
          <a:p>
            <a:pPr marL="625056"/>
            <a:r>
              <a:rPr lang="en-US" sz="3200" dirty="0">
                <a:latin typeface="Gill Sans" charset="0"/>
                <a:ea typeface="ヒラギノ角ゴ ProN W3" charset="0"/>
                <a:cs typeface="ヒラギノ角ゴ ProN W3" charset="0"/>
              </a:rPr>
              <a:t>While you were doing this process, what were some things that stood out to you?</a:t>
            </a:r>
          </a:p>
        </p:txBody>
      </p:sp>
    </p:spTree>
    <p:extLst>
      <p:ext uri="{BB962C8B-B14F-4D97-AF65-F5344CB8AC3E}">
        <p14:creationId xmlns:p14="http://schemas.microsoft.com/office/powerpoint/2010/main" val="973019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594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Think, Pair, Share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a partner, compare and contrast what you already know about summative and formative assessments.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1519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1"/>
          <p:cNvSpPr>
            <a:spLocks noGrp="1" noChangeArrowheads="1"/>
          </p:cNvSpPr>
          <p:nvPr>
            <p:ph type="title"/>
          </p:nvPr>
        </p:nvSpPr>
        <p:spPr>
          <a:xfrm>
            <a:off x="892969" y="178594"/>
            <a:ext cx="7358063" cy="1664318"/>
          </a:xfrm>
        </p:spPr>
        <p:txBody>
          <a:bodyPr/>
          <a:lstStyle/>
          <a:p>
            <a:pPr eaLnBrk="1" hangingPunct="1"/>
            <a:r>
              <a:rPr lang="en-US" dirty="0">
                <a:latin typeface="Gill Sans" charset="0"/>
                <a:ea typeface="ヒラギノ角ゴ ProN W3" charset="0"/>
                <a:cs typeface="ヒラギノ角ゴ ProN W3" charset="0"/>
              </a:rPr>
              <a:t>Targets, Performance Goals, and Learning Goals</a:t>
            </a:r>
          </a:p>
        </p:txBody>
      </p:sp>
      <p:sp>
        <p:nvSpPr>
          <p:cNvPr id="19353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92969" y="1910644"/>
            <a:ext cx="7358063" cy="3982641"/>
          </a:xfrm>
        </p:spPr>
        <p:txBody>
          <a:bodyPr/>
          <a:lstStyle/>
          <a:p>
            <a:pPr marL="625056"/>
            <a:r>
              <a:rPr lang="en-US" sz="3400" dirty="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</a:rPr>
              <a:t>Clear Targets--Curriculum objectives</a:t>
            </a:r>
          </a:p>
          <a:p>
            <a:pPr marL="625056"/>
            <a:r>
              <a:rPr lang="en-US" sz="3400" dirty="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</a:rPr>
              <a:t>Learning Goals--small pieces of learning that get the student to the target</a:t>
            </a:r>
          </a:p>
          <a:p>
            <a:pPr marL="625056"/>
            <a:r>
              <a:rPr lang="en-US" sz="3400" dirty="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</a:rPr>
              <a:t>Performance Goals--what students are asked to do as they learn along the way.</a:t>
            </a:r>
          </a:p>
        </p:txBody>
      </p:sp>
    </p:spTree>
    <p:extLst>
      <p:ext uri="{BB962C8B-B14F-4D97-AF65-F5344CB8AC3E}">
        <p14:creationId xmlns:p14="http://schemas.microsoft.com/office/powerpoint/2010/main" val="4161089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1"/>
          <p:cNvSpPr>
            <a:spLocks noGrp="1" noChangeArrowheads="1"/>
          </p:cNvSpPr>
          <p:nvPr>
            <p:ph type="title"/>
          </p:nvPr>
        </p:nvSpPr>
        <p:spPr>
          <a:xfrm>
            <a:off x="598289" y="580430"/>
            <a:ext cx="7938492" cy="3678192"/>
          </a:xfrm>
        </p:spPr>
        <p:txBody>
          <a:bodyPr/>
          <a:lstStyle/>
          <a:p>
            <a:pPr algn="r" eaLnBrk="1" hangingPunct="1"/>
            <a:r>
              <a:rPr lang="ja-JP" altLang="en-US" dirty="0">
                <a:solidFill>
                  <a:schemeClr val="accent1">
                    <a:lumMod val="50000"/>
                  </a:schemeClr>
                </a:solidFill>
                <a:latin typeface="Gill Sans" charset="0"/>
                <a:ea typeface="ヒラギノ角ゴ ProN W3" charset="0"/>
                <a:cs typeface="ヒラギノ角ゴ ProN W3" charset="0"/>
              </a:rPr>
              <a:t>“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Gill Sans" charset="0"/>
                <a:ea typeface="ヒラギノ角ゴ ProN W3" charset="0"/>
                <a:cs typeface="ヒラギノ角ゴ ProN W3" charset="0"/>
              </a:rPr>
              <a:t>Clear targets means they are not just listed on the wall, but they are in the child</a:t>
            </a:r>
            <a:r>
              <a:rPr lang="ja-JP" altLang="en-US" dirty="0">
                <a:solidFill>
                  <a:schemeClr val="accent1">
                    <a:lumMod val="50000"/>
                  </a:schemeClr>
                </a:solidFill>
                <a:latin typeface="Gill Sans" charset="0"/>
                <a:ea typeface="ヒラギノ角ゴ ProN W3" charset="0"/>
                <a:cs typeface="ヒラギノ角ゴ ProN W3" charset="0"/>
              </a:rPr>
              <a:t>’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Gill Sans" charset="0"/>
                <a:ea typeface="ヒラギノ角ゴ ProN W3" charset="0"/>
                <a:cs typeface="ヒラギノ角ゴ ProN W3" charset="0"/>
              </a:rPr>
              <a:t>s head.</a:t>
            </a:r>
            <a:r>
              <a:rPr lang="ja-JP" altLang="en-US" dirty="0">
                <a:solidFill>
                  <a:schemeClr val="accent1">
                    <a:lumMod val="50000"/>
                  </a:schemeClr>
                </a:solidFill>
                <a:latin typeface="Gill Sans" charset="0"/>
                <a:ea typeface="ヒラギノ角ゴ ProN W3" charset="0"/>
                <a:cs typeface="ヒラギノ角ゴ ProN W3" charset="0"/>
              </a:rPr>
              <a:t>”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Gill Sans" charset="0"/>
                <a:ea typeface="ヒラギノ角ゴ ProN W3" charset="0"/>
                <a:cs typeface="ヒラギノ角ゴ ProN W3" charset="0"/>
              </a:rPr>
              <a:t/>
            </a:r>
            <a:br>
              <a:rPr lang="en-US" dirty="0">
                <a:solidFill>
                  <a:schemeClr val="accent1">
                    <a:lumMod val="50000"/>
                  </a:schemeClr>
                </a:solidFill>
                <a:latin typeface="Gill Sans" charset="0"/>
                <a:ea typeface="ヒラギノ角ゴ ProN W3" charset="0"/>
                <a:cs typeface="ヒラギノ角ゴ ProN W3" charset="0"/>
              </a:rPr>
            </a:br>
            <a:r>
              <a:rPr lang="en-US" sz="2500" i="1" dirty="0">
                <a:solidFill>
                  <a:schemeClr val="accent1">
                    <a:lumMod val="50000"/>
                  </a:schemeClr>
                </a:solidFill>
                <a:latin typeface="Gill Sans" charset="0"/>
                <a:ea typeface="ヒラギノ角ゴ ProN W3" charset="0"/>
                <a:cs typeface="ヒラギノ角ゴ ProN W3" charset="0"/>
              </a:rPr>
              <a:t>-Jan </a:t>
            </a:r>
            <a:r>
              <a:rPr lang="en-US" sz="2500" i="1" dirty="0" err="1">
                <a:solidFill>
                  <a:schemeClr val="accent1">
                    <a:lumMod val="50000"/>
                  </a:schemeClr>
                </a:solidFill>
                <a:latin typeface="Gill Sans" charset="0"/>
                <a:ea typeface="ヒラギノ角ゴ ProN W3" charset="0"/>
                <a:cs typeface="ヒラギノ角ゴ ProN W3" charset="0"/>
              </a:rPr>
              <a:t>Chappuis</a:t>
            </a:r>
            <a:endParaRPr lang="en-US" sz="2500" i="1" dirty="0">
              <a:solidFill>
                <a:schemeClr val="accent1">
                  <a:lumMod val="50000"/>
                </a:schemeClr>
              </a:solidFill>
              <a:latin typeface="Gill Sans" charset="0"/>
              <a:ea typeface="ヒラギノ角ゴ ProN W3" charset="0"/>
              <a:cs typeface="ヒラギノ角ゴ ProN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4903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Title 1"/>
          <p:cNvSpPr>
            <a:spLocks noGrp="1"/>
          </p:cNvSpPr>
          <p:nvPr>
            <p:ph type="title"/>
          </p:nvPr>
        </p:nvSpPr>
        <p:spPr>
          <a:xfrm>
            <a:off x="875109" y="160735"/>
            <a:ext cx="7358063" cy="1383327"/>
          </a:xfrm>
        </p:spPr>
        <p:txBody>
          <a:bodyPr/>
          <a:lstStyle/>
          <a:p>
            <a:r>
              <a:rPr lang="en-US" dirty="0">
                <a:latin typeface="Gill Sans" charset="0"/>
                <a:ea typeface="ヒラギノ角ゴ ProN W3" charset="0"/>
                <a:cs typeface="ヒラギノ角ゴ ProN W3" charset="0"/>
              </a:rPr>
              <a:t>Next Steps…</a:t>
            </a:r>
          </a:p>
        </p:txBody>
      </p:sp>
      <p:sp>
        <p:nvSpPr>
          <p:cNvPr id="195587" name="Content Placeholder 2"/>
          <p:cNvSpPr>
            <a:spLocks noGrp="1"/>
          </p:cNvSpPr>
          <p:nvPr>
            <p:ph idx="1"/>
          </p:nvPr>
        </p:nvSpPr>
        <p:spPr bwMode="auto">
          <a:xfrm>
            <a:off x="446484" y="1667058"/>
            <a:ext cx="8228707" cy="623539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291" tIns="32146" rIns="64291" bIns="32146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sz="3200" dirty="0" smtClean="0">
                <a:latin typeface="Gill Sans" charset="0"/>
                <a:ea typeface="ヒラギノ角ゴ ProN W3" charset="0"/>
                <a:cs typeface="ヒラギノ角ゴ ProN W3" charset="0"/>
              </a:rPr>
              <a:t>Please read pages 42-51, Strategy 2.</a:t>
            </a:r>
          </a:p>
          <a:p>
            <a:endParaRPr lang="en-US" sz="3200" dirty="0">
              <a:latin typeface="Gill Sans" charset="0"/>
              <a:ea typeface="ヒラギノ角ゴ ProN W3" charset="0"/>
              <a:cs typeface="ヒラギノ角ゴ ProN W3" charset="0"/>
            </a:endParaRPr>
          </a:p>
          <a:p>
            <a:r>
              <a:rPr lang="en-US" sz="3200" dirty="0" smtClean="0">
                <a:latin typeface="Gill Sans" charset="0"/>
                <a:ea typeface="ヒラギノ角ゴ ProN W3" charset="0"/>
                <a:cs typeface="ヒラギノ角ゴ ProN W3" charset="0"/>
              </a:rPr>
              <a:t>Reflect and Respond (Before Christmas)</a:t>
            </a:r>
          </a:p>
          <a:p>
            <a:pPr lvl="1"/>
            <a:r>
              <a:rPr lang="en-US" sz="3200" dirty="0" smtClean="0">
                <a:latin typeface="Gill Sans" charset="0"/>
                <a:ea typeface="ヒラギノ角ゴ ProN W3" charset="0"/>
                <a:cs typeface="ヒラギノ角ゴ ProN W3" charset="0"/>
              </a:rPr>
              <a:t>Please post a reflection on your reading under New Teacher Discussion.  </a:t>
            </a:r>
          </a:p>
          <a:p>
            <a:pPr lvl="1"/>
            <a:r>
              <a:rPr lang="en-US" sz="3200" dirty="0" smtClean="0">
                <a:latin typeface="Gill Sans" charset="0"/>
                <a:ea typeface="ヒラギノ角ゴ ProN W3" charset="0"/>
                <a:cs typeface="ヒラギノ角ゴ ProN W3" charset="0"/>
              </a:rPr>
              <a:t>Then respond to at least one colleagues post.</a:t>
            </a:r>
          </a:p>
          <a:p>
            <a:pPr lvl="1"/>
            <a:r>
              <a:rPr lang="en-US" sz="3200" dirty="0" smtClean="0">
                <a:latin typeface="Gill Sans" charset="0"/>
                <a:ea typeface="ヒラギノ角ゴ ProN W3" charset="0"/>
                <a:cs typeface="ヒラギノ角ゴ ProN W3" charset="0"/>
              </a:rPr>
              <a:t>Next Meeting, Wednesday, January 25th</a:t>
            </a:r>
            <a:endParaRPr lang="en-US" sz="3200" dirty="0">
              <a:latin typeface="Gill Sans" charset="0"/>
              <a:ea typeface="ヒラギノ角ゴ ProN W3" charset="0"/>
              <a:cs typeface="ヒラギノ角ゴ ProN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8134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Formative Assessments:</a:t>
            </a:r>
            <a:br>
              <a:rPr lang="en-US" dirty="0" smtClean="0">
                <a:solidFill>
                  <a:srgbClr val="3366FF"/>
                </a:solidFill>
              </a:rPr>
            </a:br>
            <a:r>
              <a:rPr lang="en-US" dirty="0" smtClean="0">
                <a:solidFill>
                  <a:srgbClr val="3366FF"/>
                </a:solidFill>
              </a:rPr>
              <a:t>Assessments FOR Learning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2900" y="2170664"/>
            <a:ext cx="8686800" cy="4525963"/>
          </a:xfrm>
        </p:spPr>
        <p:txBody>
          <a:bodyPr>
            <a:normAutofit/>
          </a:bodyPr>
          <a:lstStyle/>
          <a:p>
            <a:pPr lvl="1">
              <a:lnSpc>
                <a:spcPct val="90000"/>
              </a:lnSpc>
            </a:pPr>
            <a:r>
              <a:rPr lang="en-US" sz="2600" dirty="0" smtClean="0"/>
              <a:t>Formal and Informal processes teachers and students use to gather evidence for the purpose of improving learning.</a:t>
            </a:r>
            <a:endParaRPr lang="en-US" sz="26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Used to help student learn more </a:t>
            </a:r>
            <a:r>
              <a:rPr lang="en-US" sz="2400" dirty="0">
                <a:solidFill>
                  <a:srgbClr val="3333CC"/>
                </a:solidFill>
              </a:rPr>
              <a:t>WHILE</a:t>
            </a:r>
            <a:r>
              <a:rPr lang="en-US" sz="2400" dirty="0"/>
              <a:t> the learning is occurring and informs instruction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Takes four different forms</a:t>
            </a:r>
          </a:p>
          <a:p>
            <a:pPr lvl="3">
              <a:lnSpc>
                <a:spcPct val="90000"/>
              </a:lnSpc>
            </a:pPr>
            <a:r>
              <a:rPr lang="en-US" sz="1800" dirty="0"/>
              <a:t>Selected response and short answer (M/C, T/F, matching)</a:t>
            </a:r>
          </a:p>
          <a:p>
            <a:pPr lvl="3">
              <a:lnSpc>
                <a:spcPct val="90000"/>
              </a:lnSpc>
            </a:pPr>
            <a:r>
              <a:rPr lang="en-US" sz="1800" dirty="0"/>
              <a:t>Extended written response (essay, report, paper)</a:t>
            </a:r>
          </a:p>
          <a:p>
            <a:pPr lvl="3">
              <a:lnSpc>
                <a:spcPct val="90000"/>
              </a:lnSpc>
            </a:pPr>
            <a:r>
              <a:rPr lang="en-US" sz="1800" dirty="0"/>
              <a:t>Performance assessment (oral report, performance)</a:t>
            </a:r>
          </a:p>
          <a:p>
            <a:pPr lvl="3">
              <a:lnSpc>
                <a:spcPct val="90000"/>
              </a:lnSpc>
            </a:pPr>
            <a:r>
              <a:rPr lang="en-US" sz="1800" dirty="0"/>
              <a:t>Personal communication (verbal cues, conferencing</a:t>
            </a:r>
            <a:r>
              <a:rPr lang="en-US" sz="1800" dirty="0" smtClean="0"/>
              <a:t>)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206652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243564"/>
            <a:ext cx="7024744" cy="66143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3333CC"/>
                </a:solidFill>
              </a:rPr>
              <a:t/>
            </a:r>
            <a:br>
              <a:rPr lang="en-US" dirty="0" smtClean="0">
                <a:solidFill>
                  <a:srgbClr val="3333CC"/>
                </a:solidFill>
              </a:rPr>
            </a:br>
            <a:r>
              <a:rPr lang="en-US" dirty="0" smtClean="0">
                <a:solidFill>
                  <a:srgbClr val="3333CC"/>
                </a:solidFill>
              </a:rPr>
              <a:t>Summative Assessments:</a:t>
            </a:r>
            <a:br>
              <a:rPr lang="en-US" dirty="0" smtClean="0">
                <a:solidFill>
                  <a:srgbClr val="3333CC"/>
                </a:solidFill>
              </a:rPr>
            </a:br>
            <a:r>
              <a:rPr lang="en-US" dirty="0" smtClean="0">
                <a:solidFill>
                  <a:srgbClr val="3333CC"/>
                </a:solidFill>
              </a:rPr>
              <a:t>Assessments OF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082800"/>
            <a:ext cx="6777317" cy="3749829"/>
          </a:xfrm>
        </p:spPr>
        <p:txBody>
          <a:bodyPr>
            <a:normAutofit/>
          </a:bodyPr>
          <a:lstStyle/>
          <a:p>
            <a:pPr lvl="1">
              <a:lnSpc>
                <a:spcPct val="90000"/>
              </a:lnSpc>
            </a:pPr>
            <a:r>
              <a:rPr lang="en-US" sz="2600" dirty="0" smtClean="0">
                <a:solidFill>
                  <a:schemeClr val="tx1"/>
                </a:solidFill>
              </a:rPr>
              <a:t>Assessments that provide evidence of student achievement for the purpose of making a judgment about student competence or program effectiveness.</a:t>
            </a:r>
            <a:endParaRPr lang="en-US" sz="2600" dirty="0">
              <a:solidFill>
                <a:srgbClr val="3333CC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sz="2400" dirty="0"/>
              <a:t>Results of the assessment record the END RESULTS of all learning opportunities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Benchmark testing, ACT, MAP, AP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9144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dirty="0">
                <a:solidFill>
                  <a:srgbClr val="993300"/>
                </a:solidFill>
                <a:latin typeface="Arial" charset="0"/>
                <a:ea typeface="ＭＳ Ｐゴシック" charset="0"/>
                <a:cs typeface="ＭＳ Ｐゴシック" charset="0"/>
              </a:rPr>
              <a:t>Used with skill, </a:t>
            </a:r>
            <a:r>
              <a:rPr lang="en-US" sz="4000" dirty="0" smtClean="0">
                <a:solidFill>
                  <a:srgbClr val="993300"/>
                </a:solidFill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4000" dirty="0" smtClean="0">
                <a:solidFill>
                  <a:srgbClr val="993300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dirty="0" smtClean="0">
                <a:solidFill>
                  <a:srgbClr val="993300"/>
                </a:solidFill>
                <a:latin typeface="Arial" charset="0"/>
                <a:ea typeface="ＭＳ Ｐゴシック" charset="0"/>
                <a:cs typeface="ＭＳ Ｐゴシック" charset="0"/>
              </a:rPr>
              <a:t>formative </a:t>
            </a:r>
            <a:r>
              <a:rPr lang="en-US" sz="4000" dirty="0" smtClean="0">
                <a:solidFill>
                  <a:srgbClr val="993300"/>
                </a:solidFill>
                <a:latin typeface="Arial" charset="0"/>
                <a:ea typeface="ＭＳ Ｐゴシック" charset="0"/>
                <a:cs typeface="ＭＳ Ｐゴシック" charset="0"/>
              </a:rPr>
              <a:t>assessments can:</a:t>
            </a:r>
            <a:endParaRPr lang="en-US" sz="4000" dirty="0">
              <a:solidFill>
                <a:srgbClr val="9933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76400"/>
            <a:ext cx="7924800" cy="2438400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  <a:t>Motivate the unmotivated</a:t>
            </a:r>
          </a:p>
          <a:p>
            <a:pPr eaLnBrk="1" hangingPunct="1"/>
            <a: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  <a:t>Restore students</a:t>
            </a:r>
            <a:r>
              <a:rPr lang="ja-JP" altLang="en-US" sz="3200" dirty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  <a:t> desire to learn</a:t>
            </a:r>
          </a:p>
          <a:p>
            <a:pPr eaLnBrk="1" hangingPunct="1"/>
            <a: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  <a:t>Encourage students to keep learning </a:t>
            </a:r>
          </a:p>
          <a:p>
            <a:pPr eaLnBrk="1" hangingPunct="1"/>
            <a: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  <a:t>Create—not simply measure—increased achievement</a:t>
            </a:r>
          </a:p>
          <a:p>
            <a:pPr eaLnBrk="1" hangingPunct="1">
              <a:buFontTx/>
              <a:buNone/>
            </a:pP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	</a:t>
            </a:r>
            <a: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  <a:t>--</a:t>
            </a:r>
            <a:r>
              <a:rPr lang="en-US" dirty="0" err="1">
                <a:latin typeface="Arial" charset="0"/>
                <a:ea typeface="ＭＳ Ｐゴシック" charset="0"/>
                <a:cs typeface="ＭＳ Ｐゴシック" charset="0"/>
              </a:rPr>
              <a:t>Stiggins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, </a:t>
            </a:r>
            <a:r>
              <a:rPr lang="en-US" dirty="0" err="1">
                <a:latin typeface="Arial" charset="0"/>
                <a:ea typeface="ＭＳ Ｐゴシック" charset="0"/>
                <a:cs typeface="ＭＳ Ｐゴシック" charset="0"/>
              </a:rPr>
              <a:t>Arter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, </a:t>
            </a:r>
            <a:r>
              <a:rPr lang="en-US" dirty="0" err="1">
                <a:latin typeface="Arial" charset="0"/>
                <a:ea typeface="ＭＳ Ｐゴシック" charset="0"/>
                <a:cs typeface="ＭＳ Ｐゴシック" charset="0"/>
              </a:rPr>
              <a:t>Chappuis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, &amp; </a:t>
            </a:r>
            <a:r>
              <a:rPr lang="en-US" dirty="0" err="1">
                <a:latin typeface="Arial" charset="0"/>
                <a:ea typeface="ＭＳ Ｐゴシック" charset="0"/>
                <a:cs typeface="ＭＳ Ｐゴシック" charset="0"/>
              </a:rPr>
              <a:t>Chappuis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, 2004</a:t>
            </a:r>
          </a:p>
        </p:txBody>
      </p:sp>
    </p:spTree>
    <p:extLst>
      <p:ext uri="{BB962C8B-B14F-4D97-AF65-F5344CB8AC3E}">
        <p14:creationId xmlns:p14="http://schemas.microsoft.com/office/powerpoint/2010/main" val="2598220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71500"/>
            <a:ext cx="8534400" cy="1143000"/>
          </a:xfrm>
        </p:spPr>
        <p:txBody>
          <a:bodyPr/>
          <a:lstStyle/>
          <a:p>
            <a:pPr eaLnBrk="1" hangingPunct="1"/>
            <a:r>
              <a:rPr lang="en-US" sz="3200" dirty="0">
                <a:solidFill>
                  <a:srgbClr val="006600"/>
                </a:solidFill>
                <a:latin typeface="Arial" charset="0"/>
                <a:ea typeface="ＭＳ Ｐゴシック" charset="0"/>
                <a:cs typeface="ＭＳ Ｐゴシック" charset="0"/>
              </a:rPr>
              <a:t>Who Uses Assessment Information, </a:t>
            </a:r>
            <a:br>
              <a:rPr lang="en-US" sz="3200" dirty="0">
                <a:solidFill>
                  <a:srgbClr val="006600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3200" dirty="0">
                <a:solidFill>
                  <a:srgbClr val="006600"/>
                </a:solidFill>
                <a:latin typeface="Arial" charset="0"/>
                <a:ea typeface="ＭＳ Ｐゴシック" charset="0"/>
                <a:cs typeface="ＭＳ Ｐゴシック" charset="0"/>
              </a:rPr>
              <a:t>and How?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12900"/>
            <a:ext cx="8458200" cy="5334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	</a:t>
            </a:r>
            <a:r>
              <a:rPr lang="en-US" sz="2800" b="1" dirty="0">
                <a:latin typeface="Arial" charset="0"/>
                <a:ea typeface="ＭＳ Ｐゴシック" charset="0"/>
                <a:cs typeface="ＭＳ Ｐゴシック" charset="0"/>
              </a:rPr>
              <a:t>Beginning with the person whose birthday is closest to today and moving clockwise, assign the following roles:</a:t>
            </a:r>
          </a:p>
          <a:p>
            <a:pPr lvl="1" eaLnBrk="1" hangingPunct="1"/>
            <a:r>
              <a:rPr lang="en-US" sz="2800" b="1" dirty="0">
                <a:latin typeface="Arial" charset="0"/>
                <a:ea typeface="ＭＳ Ｐゴシック" charset="0"/>
              </a:rPr>
              <a:t>Student</a:t>
            </a:r>
          </a:p>
          <a:p>
            <a:pPr lvl="1" eaLnBrk="1" hangingPunct="1"/>
            <a:r>
              <a:rPr lang="en-US" sz="2800" b="1" dirty="0">
                <a:latin typeface="Arial" charset="0"/>
                <a:ea typeface="ＭＳ Ｐゴシック" charset="0"/>
              </a:rPr>
              <a:t>Parent</a:t>
            </a:r>
          </a:p>
          <a:p>
            <a:pPr lvl="1" eaLnBrk="1" hangingPunct="1"/>
            <a:r>
              <a:rPr lang="en-US" sz="2800" b="1" dirty="0">
                <a:latin typeface="Arial" charset="0"/>
                <a:ea typeface="ＭＳ Ｐゴシック" charset="0"/>
              </a:rPr>
              <a:t>Teacher</a:t>
            </a:r>
          </a:p>
          <a:p>
            <a:pPr lvl="1" eaLnBrk="1" hangingPunct="1"/>
            <a:r>
              <a:rPr lang="en-US" sz="2800" b="1" dirty="0">
                <a:latin typeface="Arial" charset="0"/>
                <a:ea typeface="ＭＳ Ｐゴシック" charset="0"/>
              </a:rPr>
              <a:t>Principal</a:t>
            </a:r>
          </a:p>
          <a:p>
            <a:pPr lvl="1" eaLnBrk="1" hangingPunct="1"/>
            <a:r>
              <a:rPr lang="en-US" sz="2800" b="1" dirty="0">
                <a:latin typeface="Arial" charset="0"/>
                <a:ea typeface="ＭＳ Ｐゴシック" charset="0"/>
              </a:rPr>
              <a:t>Athletic coach</a:t>
            </a:r>
          </a:p>
          <a:p>
            <a:pPr lvl="1" eaLnBrk="1" hangingPunct="1"/>
            <a:r>
              <a:rPr lang="en-US" sz="2800" b="1" dirty="0">
                <a:latin typeface="Arial" charset="0"/>
                <a:ea typeface="ＭＳ Ｐゴシック" charset="0"/>
              </a:rPr>
              <a:t>Guidance counselor</a:t>
            </a:r>
          </a:p>
        </p:txBody>
      </p:sp>
    </p:spTree>
    <p:extLst>
      <p:ext uri="{BB962C8B-B14F-4D97-AF65-F5344CB8AC3E}">
        <p14:creationId xmlns:p14="http://schemas.microsoft.com/office/powerpoint/2010/main" val="794857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534400" cy="5562600"/>
          </a:xfrm>
        </p:spPr>
        <p:txBody>
          <a:bodyPr/>
          <a:lstStyle/>
          <a:p>
            <a:pPr algn="l" eaLnBrk="1" hangingPunct="1"/>
            <a:r>
              <a:rPr lang="en-US" sz="28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Write your role in the blank on the handout.</a:t>
            </a:r>
            <a:br>
              <a:rPr lang="en-US" sz="28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8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Answer #1 individually (3 – 5 minutes), then beginning with the </a:t>
            </a:r>
            <a:r>
              <a:rPr lang="ja-JP" altLang="en-US" sz="28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8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student,</a:t>
            </a:r>
            <a:r>
              <a:rPr lang="ja-JP" altLang="en-US" sz="28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sz="28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share your </a:t>
            </a:r>
            <a:r>
              <a:rPr lang="en-US" sz="28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list.</a:t>
            </a:r>
            <a:br>
              <a:rPr lang="en-US" sz="28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8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When all roles have shared, notice what conclusions you are drawing about classroom assessment. </a:t>
            </a:r>
            <a:br>
              <a:rPr lang="en-US" sz="28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8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Note and discuss your responses to question #2.</a:t>
            </a:r>
          </a:p>
        </p:txBody>
      </p:sp>
    </p:spTree>
    <p:extLst>
      <p:ext uri="{BB962C8B-B14F-4D97-AF65-F5344CB8AC3E}">
        <p14:creationId xmlns:p14="http://schemas.microsoft.com/office/powerpoint/2010/main" val="322495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71500"/>
            <a:ext cx="7772400" cy="1143000"/>
          </a:xfrm>
        </p:spPr>
        <p:txBody>
          <a:bodyPr/>
          <a:lstStyle/>
          <a:p>
            <a:pPr eaLnBrk="1" hangingPunct="1"/>
            <a:r>
              <a:rPr lang="en-US" sz="4000" dirty="0">
                <a:solidFill>
                  <a:srgbClr val="006600"/>
                </a:solidFill>
                <a:latin typeface="Arial" charset="0"/>
                <a:ea typeface="ＭＳ Ｐゴシック" charset="0"/>
                <a:cs typeface="ＭＳ Ｐゴシック" charset="0"/>
              </a:rPr>
              <a:t>Some Conclusions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019300"/>
            <a:ext cx="7924800" cy="46482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Data must be sound because major decisions that affect students</a:t>
            </a:r>
            <a:r>
              <a:rPr lang="ja-JP" altLang="en-US" sz="2800" dirty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 well-being are made on its basis.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Assessment data is used for many purposes beyond grading.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Students are crucial decision-makers, whose information needs must be met.</a:t>
            </a:r>
          </a:p>
        </p:txBody>
      </p:sp>
    </p:spTree>
    <p:extLst>
      <p:ext uri="{BB962C8B-B14F-4D97-AF65-F5344CB8AC3E}">
        <p14:creationId xmlns:p14="http://schemas.microsoft.com/office/powerpoint/2010/main" val="66980303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5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1316</TotalTime>
  <Words>2560</Words>
  <Application>Microsoft Macintosh PowerPoint</Application>
  <PresentationFormat>On-screen Show (4:3)</PresentationFormat>
  <Paragraphs>239</Paragraphs>
  <Slides>32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Austin</vt:lpstr>
      <vt:lpstr>Assessments!</vt:lpstr>
      <vt:lpstr>Learning Targets:</vt:lpstr>
      <vt:lpstr>Think, Pair, Share</vt:lpstr>
      <vt:lpstr>Formative Assessments: Assessments FOR Learning</vt:lpstr>
      <vt:lpstr> Summative Assessments: Assessments OF Learning</vt:lpstr>
      <vt:lpstr>Used with skill,  formative assessments can:</vt:lpstr>
      <vt:lpstr>Who Uses Assessment Information,  and How?</vt:lpstr>
      <vt:lpstr>Write your role in the blank on the handout.  Answer #1 individually (3 – 5 minutes), then beginning with the “student,” share your list.  When all roles have shared, notice what conclusions you are drawing about classroom assessment.   Note and discuss your responses to question #2.</vt:lpstr>
      <vt:lpstr>Some Conclusions</vt:lpstr>
      <vt:lpstr>Think of a time you were assessed and it was a negative experience. What made it negative?</vt:lpstr>
      <vt:lpstr>Now think of a time you were assessed and it was a positive experience. What made it positive?</vt:lpstr>
      <vt:lpstr>Emily’s Story: Assessment for Learning</vt:lpstr>
      <vt:lpstr>What did Emily’s teacher do that helped Emily succeed? </vt:lpstr>
      <vt:lpstr>Krissy’s Experience</vt:lpstr>
      <vt:lpstr>PowerPoint Presentation</vt:lpstr>
      <vt:lpstr>What actions can you take to improve your assessment environment?</vt:lpstr>
      <vt:lpstr>Seven Strategies of  Assessment FOR Learning</vt:lpstr>
      <vt:lpstr>Homework</vt:lpstr>
      <vt:lpstr>Circle, Square, Triangle Reading Reflection</vt:lpstr>
      <vt:lpstr> Learning vs. Performance Goals</vt:lpstr>
      <vt:lpstr>Learning or Performance</vt:lpstr>
      <vt:lpstr>Robert J. Marzano Designing and Teaching Learning Goals and Objectives</vt:lpstr>
      <vt:lpstr>Strategy 1:   Making targets clear to students</vt:lpstr>
      <vt:lpstr>Is this an example of clear targets?</vt:lpstr>
      <vt:lpstr>Strategy 1 Options</vt:lpstr>
      <vt:lpstr>Creating a student-friendly definition</vt:lpstr>
      <vt:lpstr>Learning Target- Science</vt:lpstr>
      <vt:lpstr>Think about it...</vt:lpstr>
      <vt:lpstr>PowerPoint Presentation</vt:lpstr>
      <vt:lpstr>Targets, Performance Goals, and Learning Goals</vt:lpstr>
      <vt:lpstr>“Clear targets means they are not just listed on the wall, but they are in the child’s head.” -Jan Chappuis</vt:lpstr>
      <vt:lpstr>Next Steps…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Assessments!</dc:title>
  <dc:creator>Lisa Elifrits</dc:creator>
  <cp:lastModifiedBy>Lisa Elifrits</cp:lastModifiedBy>
  <cp:revision>13</cp:revision>
  <dcterms:created xsi:type="dcterms:W3CDTF">2011-11-02T16:50:44Z</dcterms:created>
  <dcterms:modified xsi:type="dcterms:W3CDTF">2011-11-30T21:52:33Z</dcterms:modified>
</cp:coreProperties>
</file>